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10287000" cx="18288000"/>
  <p:notesSz cx="6858000" cy="9144000"/>
  <p:embeddedFontLst>
    <p:embeddedFont>
      <p:font typeface="League Spartan"/>
      <p:regular r:id="rId50"/>
      <p:bold r:id="rId51"/>
    </p:embeddedFont>
    <p:embeddedFont>
      <p:font typeface="Poppins"/>
      <p:regular r:id="rId52"/>
      <p:bold r:id="rId53"/>
      <p:italic r:id="rId54"/>
      <p:boldItalic r:id="rId55"/>
    </p:embeddedFont>
    <p:embeddedFont>
      <p:font typeface="Inter"/>
      <p:bold r:id="rId56"/>
      <p:boldItalic r:id="rId57"/>
    </p:embeddedFont>
    <p:embeddedFont>
      <p:font typeface="Poppins Light"/>
      <p:regular r:id="rId58"/>
      <p:bold r:id="rId59"/>
      <p:italic r:id="rId60"/>
      <p:boldItalic r:id="rId61"/>
    </p:embeddedFont>
    <p:embeddedFont>
      <p:font typeface="Poppins Medium"/>
      <p:regular r:id="rId62"/>
      <p:bold r:id="rId63"/>
      <p:italic r:id="rId64"/>
      <p:boldItalic r:id="rId65"/>
    </p:embeddedFont>
    <p:embeddedFont>
      <p:font typeface="Playpen Sans"/>
      <p:regular r:id="rId66"/>
      <p:bold r:id="rId67"/>
    </p:embeddedFont>
    <p:embeddedFont>
      <p:font typeface="Inter Medium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  <p15:guide id="3" pos="5364">
          <p15:clr>
            <a:srgbClr val="747775"/>
          </p15:clr>
        </p15:guide>
      </p15:sldGuideLst>
    </p:ext>
    <p:ext uri="GoogleSlidesCustomDataVersion2">
      <go:slidesCustomData xmlns:go="http://customooxmlschemas.google.com/" r:id="rId72" roundtripDataSignature="AMtx7mjx5nO2Uwghh+eYGlNUmwG7134ka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Austin Cheri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  <p:guide pos="53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customschemas.google.com/relationships/presentationmetadata" Target="meta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InterMedium-boldItalic.fntdata"/><Relationship Id="rId70" Type="http://schemas.openxmlformats.org/officeDocument/2006/relationships/font" Target="fonts/InterMedium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Medium-regular.fntdata"/><Relationship Id="rId61" Type="http://schemas.openxmlformats.org/officeDocument/2006/relationships/font" Target="fonts/PoppinsLight-boldItalic.fntdata"/><Relationship Id="rId20" Type="http://schemas.openxmlformats.org/officeDocument/2006/relationships/slide" Target="slides/slide13.xml"/><Relationship Id="rId64" Type="http://schemas.openxmlformats.org/officeDocument/2006/relationships/font" Target="fonts/PoppinsMedium-italic.fntdata"/><Relationship Id="rId63" Type="http://schemas.openxmlformats.org/officeDocument/2006/relationships/font" Target="fonts/PoppinsMedium-bold.fntdata"/><Relationship Id="rId22" Type="http://schemas.openxmlformats.org/officeDocument/2006/relationships/slide" Target="slides/slide15.xml"/><Relationship Id="rId66" Type="http://schemas.openxmlformats.org/officeDocument/2006/relationships/font" Target="fonts/PlaypenSans-regular.fntdata"/><Relationship Id="rId21" Type="http://schemas.openxmlformats.org/officeDocument/2006/relationships/slide" Target="slides/slide14.xml"/><Relationship Id="rId65" Type="http://schemas.openxmlformats.org/officeDocument/2006/relationships/font" Target="fonts/PoppinsMedium-boldItalic.fntdata"/><Relationship Id="rId24" Type="http://schemas.openxmlformats.org/officeDocument/2006/relationships/slide" Target="slides/slide17.xml"/><Relationship Id="rId68" Type="http://schemas.openxmlformats.org/officeDocument/2006/relationships/font" Target="fonts/InterMedium-regular.fntdata"/><Relationship Id="rId23" Type="http://schemas.openxmlformats.org/officeDocument/2006/relationships/slide" Target="slides/slide16.xml"/><Relationship Id="rId67" Type="http://schemas.openxmlformats.org/officeDocument/2006/relationships/font" Target="fonts/PlaypenSans-bold.fntdata"/><Relationship Id="rId60" Type="http://schemas.openxmlformats.org/officeDocument/2006/relationships/font" Target="fonts/PoppinsLigh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InterMedium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eagueSpartan-bold.fntdata"/><Relationship Id="rId50" Type="http://schemas.openxmlformats.org/officeDocument/2006/relationships/font" Target="fonts/LeagueSpartan-regular.fntdata"/><Relationship Id="rId53" Type="http://schemas.openxmlformats.org/officeDocument/2006/relationships/font" Target="fonts/Poppins-bold.fntdata"/><Relationship Id="rId52" Type="http://schemas.openxmlformats.org/officeDocument/2006/relationships/font" Target="fonts/Poppins-regular.fntdata"/><Relationship Id="rId11" Type="http://schemas.openxmlformats.org/officeDocument/2006/relationships/slide" Target="slides/slide4.xml"/><Relationship Id="rId55" Type="http://schemas.openxmlformats.org/officeDocument/2006/relationships/font" Target="fonts/Poppins-boldItalic.fntdata"/><Relationship Id="rId10" Type="http://schemas.openxmlformats.org/officeDocument/2006/relationships/slide" Target="slides/slide3.xml"/><Relationship Id="rId54" Type="http://schemas.openxmlformats.org/officeDocument/2006/relationships/font" Target="fonts/Poppins-italic.fntdata"/><Relationship Id="rId13" Type="http://schemas.openxmlformats.org/officeDocument/2006/relationships/slide" Target="slides/slide6.xml"/><Relationship Id="rId57" Type="http://schemas.openxmlformats.org/officeDocument/2006/relationships/font" Target="fonts/Inter-boldItalic.fntdata"/><Relationship Id="rId12" Type="http://schemas.openxmlformats.org/officeDocument/2006/relationships/slide" Target="slides/slide5.xml"/><Relationship Id="rId56" Type="http://schemas.openxmlformats.org/officeDocument/2006/relationships/font" Target="fonts/Inter-bold.fntdata"/><Relationship Id="rId15" Type="http://schemas.openxmlformats.org/officeDocument/2006/relationships/slide" Target="slides/slide8.xml"/><Relationship Id="rId59" Type="http://schemas.openxmlformats.org/officeDocument/2006/relationships/font" Target="fonts/PoppinsLight-bold.fntdata"/><Relationship Id="rId14" Type="http://schemas.openxmlformats.org/officeDocument/2006/relationships/slide" Target="slides/slide7.xml"/><Relationship Id="rId58" Type="http://schemas.openxmlformats.org/officeDocument/2006/relationships/font" Target="fonts/PoppinsLigh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27T16:51:06.520">
    <p:pos x="6000" y="0"/>
    <p:text>Tsegie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dbArP4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4-27T16:51:11.456">
    <p:pos x="6000" y="0"/>
    <p:text>Tsegie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dbArP8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04-27T16:53:11.439">
    <p:pos x="5815" y="1479"/>
    <p:text>Max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dbArQM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5-04-27T16:51:24.601">
    <p:pos x="6000" y="0"/>
    <p:text>Austin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dbArQA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04-27T16:52:07.936">
    <p:pos x="6000" y="0"/>
    <p:text>Tsegie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dbArQE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5-04-27T16:56:06.156">
    <p:pos x="6000" y="0"/>
    <p:text>Tsegie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idbArQ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2b120861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52b1208612_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2b1208612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52b1208612_2_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089fb01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5089fb0107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20971dd5d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520971dd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2a54d9e2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2a54d9e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3fa2b83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53fa2b837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3fa2b837d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3fa2b837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3fa2b837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3fa2b837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3fa2b837d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53fa2b837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3fa2b837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3fa2b837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54ae03bd5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54ae03bd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3fa2b837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353fa2b837d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4ae03bd5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54ae03bd58_3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4ae03bd5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354ae03bd58_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4e7f1a62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54e7f1a627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2ad6388a2_5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52ad6388a2_5_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5088dbfe7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5088dbfe7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5088dbfe7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5088dbfe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5088dbfe7a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5088dbfe7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54e7f1a62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354e7f1a627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198d5e403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198d5e40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5198d5e40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5198d5e4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5198d5e40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5198d5e40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5198d5e40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5198d5e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54e7f1a6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354e7f1a62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54e7f1a627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54e7f1a62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2ad6388a2_5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52ad6388a2_5_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54e7f1a627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54e7f1a62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54e7f1a627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54e7f1a62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54e7f1a627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54e7f1a62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3fa2b837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53fa2b837d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3fa2b837d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3fa2b837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2ad6388a2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52ad6388a2_5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1aadee7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51aadee72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2ad6388a2_5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52ad6388a2_5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52ad6388a2_5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2ad6388a2_5_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52ad6388a2_5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352ad6388a2_5_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52ad6388a2_5_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52ad6388a2_5_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2ad6388a2_5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52ad6388a2_5_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352ad6388a2_5_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52ad6388a2_5_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52ad6388a2_5_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2ad6388a2_5_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52ad6388a2_5_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352ad6388a2_5_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52ad6388a2_5_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52ad6388a2_5_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2ad6388a2_5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52ad6388a2_5_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352ad6388a2_5_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352ad6388a2_5_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52ad6388a2_5_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52ad6388a2_5_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2ad6388a2_5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52ad6388a2_5_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352ad6388a2_5_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352ad6388a2_5_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352ad6388a2_5_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352ad6388a2_5_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52ad6388a2_5_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52ad6388a2_5_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2ad6388a2_5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352ad6388a2_5_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52ad6388a2_5_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52ad6388a2_5_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2ad6388a2_5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52ad6388a2_5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52ad6388a2_5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352ad6388a2_5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52ad6388a2_5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52ad6388a2_5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2ad6388a2_5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52ad6388a2_5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52ad6388a2_5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352ad6388a2_5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52ad6388a2_5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52ad6388a2_5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2ad6388a2_5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52ad6388a2_5_6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52ad6388a2_5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52ad6388a2_5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52ad6388a2_5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2ad6388a2_5_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52ad6388a2_5_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52ad6388a2_5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52ad6388a2_5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52ad6388a2_5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2ad6388a2_5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352ad6388a2_5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52ad6388a2_5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52ad6388a2_5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52ad6388a2_5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4.xml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5.xml"/><Relationship Id="rId4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0" Type="http://schemas.openxmlformats.org/officeDocument/2006/relationships/image" Target="../media/image44.png"/><Relationship Id="rId9" Type="http://schemas.openxmlformats.org/officeDocument/2006/relationships/image" Target="../media/image37.png"/><Relationship Id="rId5" Type="http://schemas.openxmlformats.org/officeDocument/2006/relationships/image" Target="../media/image43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6.xml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6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60.png"/><Relationship Id="rId13" Type="http://schemas.openxmlformats.org/officeDocument/2006/relationships/image" Target="../media/image67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Relationship Id="rId15" Type="http://schemas.openxmlformats.org/officeDocument/2006/relationships/image" Target="../media/image61.png"/><Relationship Id="rId1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77.png"/><Relationship Id="rId9" Type="http://schemas.openxmlformats.org/officeDocument/2006/relationships/image" Target="../media/image71.png"/><Relationship Id="rId5" Type="http://schemas.openxmlformats.org/officeDocument/2006/relationships/image" Target="../media/image75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Relationship Id="rId5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Relationship Id="rId5" Type="http://schemas.openxmlformats.org/officeDocument/2006/relationships/image" Target="../media/image16.png"/><Relationship Id="rId6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7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5" Type="http://schemas.openxmlformats.org/officeDocument/2006/relationships/image" Target="../media/image92.png"/><Relationship Id="rId6" Type="http://schemas.openxmlformats.org/officeDocument/2006/relationships/image" Target="../media/image9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11.png"/><Relationship Id="rId5" Type="http://schemas.openxmlformats.org/officeDocument/2006/relationships/image" Target="../media/image32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 flipH="1" rot="9304884">
            <a:off x="-2771414" y="-3246466"/>
            <a:ext cx="11156537" cy="9399382"/>
          </a:xfrm>
          <a:custGeom>
            <a:rect b="b" l="l" r="r" t="t"/>
            <a:pathLst>
              <a:path extrusionOk="0" h="9399382" w="11156537">
                <a:moveTo>
                  <a:pt x="11156537" y="0"/>
                </a:moveTo>
                <a:lnTo>
                  <a:pt x="0" y="0"/>
                </a:lnTo>
                <a:lnTo>
                  <a:pt x="0" y="9399382"/>
                </a:lnTo>
                <a:lnTo>
                  <a:pt x="11156537" y="9399382"/>
                </a:lnTo>
                <a:lnTo>
                  <a:pt x="1115653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8" l="0" r="0" t="-28"/>
            </a:stretch>
          </a:blipFill>
          <a:ln>
            <a:noFill/>
          </a:ln>
        </p:spPr>
      </p:sp>
      <p:sp>
        <p:nvSpPr>
          <p:cNvPr id="160" name="Google Shape;160;p1"/>
          <p:cNvSpPr/>
          <p:nvPr/>
        </p:nvSpPr>
        <p:spPr>
          <a:xfrm>
            <a:off x="-564903" y="1093739"/>
            <a:ext cx="6387776" cy="10434360"/>
          </a:xfrm>
          <a:custGeom>
            <a:rect b="b" l="l" r="r" t="t"/>
            <a:pathLst>
              <a:path extrusionOk="0" h="10434360" w="6387776">
                <a:moveTo>
                  <a:pt x="0" y="0"/>
                </a:moveTo>
                <a:lnTo>
                  <a:pt x="6387775" y="0"/>
                </a:lnTo>
                <a:lnTo>
                  <a:pt x="6387775" y="10434360"/>
                </a:lnTo>
                <a:lnTo>
                  <a:pt x="0" y="104343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1"/>
          <p:cNvSpPr/>
          <p:nvPr/>
        </p:nvSpPr>
        <p:spPr>
          <a:xfrm rot="-2638795">
            <a:off x="-2271792" y="1962533"/>
            <a:ext cx="9803225" cy="8709279"/>
          </a:xfrm>
          <a:custGeom>
            <a:rect b="b" l="l" r="r" t="t"/>
            <a:pathLst>
              <a:path extrusionOk="0" h="11612372" w="13070967">
                <a:moveTo>
                  <a:pt x="12896469" y="4039743"/>
                </a:moveTo>
                <a:lnTo>
                  <a:pt x="12490576" y="3483102"/>
                </a:lnTo>
                <a:lnTo>
                  <a:pt x="12373483" y="3568446"/>
                </a:lnTo>
                <a:cubicBezTo>
                  <a:pt x="12240768" y="3665220"/>
                  <a:pt x="12051919" y="3635629"/>
                  <a:pt x="11955145" y="3502914"/>
                </a:cubicBezTo>
                <a:lnTo>
                  <a:pt x="10388346" y="1354328"/>
                </a:lnTo>
                <a:cubicBezTo>
                  <a:pt x="10291572" y="1221613"/>
                  <a:pt x="10321163" y="1032764"/>
                  <a:pt x="10453877" y="935990"/>
                </a:cubicBezTo>
                <a:lnTo>
                  <a:pt x="10570972" y="850646"/>
                </a:lnTo>
                <a:lnTo>
                  <a:pt x="10161270" y="288798"/>
                </a:lnTo>
                <a:cubicBezTo>
                  <a:pt x="9988677" y="52070"/>
                  <a:pt x="9655810" y="0"/>
                  <a:pt x="9419082" y="172593"/>
                </a:cubicBezTo>
                <a:lnTo>
                  <a:pt x="288798" y="6830441"/>
                </a:lnTo>
                <a:cubicBezTo>
                  <a:pt x="52070" y="7003161"/>
                  <a:pt x="0" y="7335901"/>
                  <a:pt x="172593" y="7572629"/>
                </a:cubicBezTo>
                <a:lnTo>
                  <a:pt x="2907792" y="11323574"/>
                </a:lnTo>
                <a:cubicBezTo>
                  <a:pt x="3080385" y="11560302"/>
                  <a:pt x="3413252" y="11612372"/>
                  <a:pt x="3649980" y="11439779"/>
                </a:cubicBezTo>
                <a:lnTo>
                  <a:pt x="12780264" y="4781931"/>
                </a:lnTo>
                <a:cubicBezTo>
                  <a:pt x="13018897" y="4611878"/>
                  <a:pt x="13070967" y="4279011"/>
                  <a:pt x="12896469" y="4039743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973" l="-546" r="-550" t="-697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"/>
          <p:cNvSpPr/>
          <p:nvPr/>
        </p:nvSpPr>
        <p:spPr>
          <a:xfrm rot="595205">
            <a:off x="3047647" y="1823399"/>
            <a:ext cx="661606" cy="82106"/>
          </a:xfrm>
          <a:custGeom>
            <a:rect b="b" l="l" r="r" t="t"/>
            <a:pathLst>
              <a:path extrusionOk="0" h="109474" w="882142">
                <a:moveTo>
                  <a:pt x="827405" y="0"/>
                </a:moveTo>
                <a:lnTo>
                  <a:pt x="54737" y="0"/>
                </a:lnTo>
                <a:cubicBezTo>
                  <a:pt x="25781" y="0"/>
                  <a:pt x="0" y="22479"/>
                  <a:pt x="0" y="54737"/>
                </a:cubicBezTo>
                <a:cubicBezTo>
                  <a:pt x="0" y="86995"/>
                  <a:pt x="25781" y="109474"/>
                  <a:pt x="54737" y="109474"/>
                </a:cubicBezTo>
                <a:lnTo>
                  <a:pt x="827405" y="109474"/>
                </a:lnTo>
                <a:cubicBezTo>
                  <a:pt x="856361" y="109474"/>
                  <a:pt x="882142" y="86995"/>
                  <a:pt x="882142" y="54737"/>
                </a:cubicBezTo>
                <a:cubicBezTo>
                  <a:pt x="882142" y="22479"/>
                  <a:pt x="856361" y="0"/>
                  <a:pt x="8274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"/>
          <p:cNvSpPr/>
          <p:nvPr/>
        </p:nvSpPr>
        <p:spPr>
          <a:xfrm rot="595205">
            <a:off x="3907322" y="1907558"/>
            <a:ext cx="126683" cy="120873"/>
          </a:xfrm>
          <a:custGeom>
            <a:rect b="b" l="l" r="r" t="t"/>
            <a:pathLst>
              <a:path extrusionOk="0" h="161163" w="168910">
                <a:moveTo>
                  <a:pt x="84455" y="127"/>
                </a:moveTo>
                <a:cubicBezTo>
                  <a:pt x="55626" y="0"/>
                  <a:pt x="28956" y="15367"/>
                  <a:pt x="14478" y="40259"/>
                </a:cubicBezTo>
                <a:cubicBezTo>
                  <a:pt x="0" y="65151"/>
                  <a:pt x="0" y="96012"/>
                  <a:pt x="14478" y="120904"/>
                </a:cubicBezTo>
                <a:cubicBezTo>
                  <a:pt x="28956" y="145796"/>
                  <a:pt x="55626" y="161163"/>
                  <a:pt x="84455" y="161036"/>
                </a:cubicBezTo>
                <a:cubicBezTo>
                  <a:pt x="113284" y="161163"/>
                  <a:pt x="139954" y="145796"/>
                  <a:pt x="154432" y="120904"/>
                </a:cubicBezTo>
                <a:cubicBezTo>
                  <a:pt x="168910" y="96012"/>
                  <a:pt x="168910" y="65151"/>
                  <a:pt x="154432" y="40259"/>
                </a:cubicBezTo>
                <a:cubicBezTo>
                  <a:pt x="139954" y="15367"/>
                  <a:pt x="113284" y="0"/>
                  <a:pt x="84455" y="1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"/>
          <p:cNvSpPr/>
          <p:nvPr/>
        </p:nvSpPr>
        <p:spPr>
          <a:xfrm rot="595205">
            <a:off x="764454" y="2314590"/>
            <a:ext cx="53149" cy="405671"/>
          </a:xfrm>
          <a:custGeom>
            <a:rect b="b" l="l" r="r" t="t"/>
            <a:pathLst>
              <a:path extrusionOk="0" h="540893" w="70866">
                <a:moveTo>
                  <a:pt x="0" y="67564"/>
                </a:moveTo>
                <a:lnTo>
                  <a:pt x="0" y="470027"/>
                </a:lnTo>
                <a:cubicBezTo>
                  <a:pt x="0" y="508635"/>
                  <a:pt x="32131" y="540893"/>
                  <a:pt x="70866" y="540893"/>
                </a:cubicBezTo>
                <a:lnTo>
                  <a:pt x="70866" y="0"/>
                </a:lnTo>
                <a:cubicBezTo>
                  <a:pt x="32131" y="0"/>
                  <a:pt x="0" y="28956"/>
                  <a:pt x="0" y="675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"/>
          <p:cNvSpPr/>
          <p:nvPr/>
        </p:nvSpPr>
        <p:spPr>
          <a:xfrm rot="595205">
            <a:off x="614502" y="3009029"/>
            <a:ext cx="53149" cy="731615"/>
          </a:xfrm>
          <a:custGeom>
            <a:rect b="b" l="l" r="r" t="t"/>
            <a:pathLst>
              <a:path extrusionOk="0" h="975487" w="70866">
                <a:moveTo>
                  <a:pt x="0" y="67564"/>
                </a:moveTo>
                <a:lnTo>
                  <a:pt x="0" y="904621"/>
                </a:lnTo>
                <a:cubicBezTo>
                  <a:pt x="0" y="943229"/>
                  <a:pt x="32131" y="975487"/>
                  <a:pt x="70866" y="975487"/>
                </a:cubicBezTo>
                <a:lnTo>
                  <a:pt x="70866" y="0"/>
                </a:lnTo>
                <a:cubicBezTo>
                  <a:pt x="32131" y="0"/>
                  <a:pt x="0" y="28956"/>
                  <a:pt x="0" y="675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"/>
          <p:cNvSpPr/>
          <p:nvPr/>
        </p:nvSpPr>
        <p:spPr>
          <a:xfrm rot="595205">
            <a:off x="460808" y="3886647"/>
            <a:ext cx="53149" cy="733997"/>
          </a:xfrm>
          <a:custGeom>
            <a:rect b="b" l="l" r="r" t="t"/>
            <a:pathLst>
              <a:path extrusionOk="0" h="978662" w="70866">
                <a:moveTo>
                  <a:pt x="0" y="70866"/>
                </a:moveTo>
                <a:lnTo>
                  <a:pt x="0" y="907796"/>
                </a:lnTo>
                <a:cubicBezTo>
                  <a:pt x="0" y="946404"/>
                  <a:pt x="32131" y="978662"/>
                  <a:pt x="70866" y="978662"/>
                </a:cubicBezTo>
                <a:lnTo>
                  <a:pt x="70866" y="0"/>
                </a:lnTo>
                <a:cubicBezTo>
                  <a:pt x="32131" y="0"/>
                  <a:pt x="0" y="32131"/>
                  <a:pt x="0" y="708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"/>
          <p:cNvSpPr/>
          <p:nvPr/>
        </p:nvSpPr>
        <p:spPr>
          <a:xfrm rot="595205">
            <a:off x="5388987" y="4092523"/>
            <a:ext cx="53149" cy="1175861"/>
          </a:xfrm>
          <a:custGeom>
            <a:rect b="b" l="l" r="r" t="t"/>
            <a:pathLst>
              <a:path extrusionOk="0" h="1567815" w="70866">
                <a:moveTo>
                  <a:pt x="0" y="0"/>
                </a:moveTo>
                <a:lnTo>
                  <a:pt x="0" y="1567815"/>
                </a:lnTo>
                <a:cubicBezTo>
                  <a:pt x="38608" y="1567815"/>
                  <a:pt x="70866" y="1535684"/>
                  <a:pt x="70866" y="1496949"/>
                </a:cubicBezTo>
                <a:lnTo>
                  <a:pt x="70866" y="70866"/>
                </a:lnTo>
                <a:cubicBezTo>
                  <a:pt x="70866" y="32131"/>
                  <a:pt x="38608" y="0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-620791" y="1037851"/>
            <a:ext cx="6499551" cy="10546135"/>
          </a:xfrm>
          <a:custGeom>
            <a:rect b="b" l="l" r="r" t="t"/>
            <a:pathLst>
              <a:path extrusionOk="0" h="10546135" w="6499551">
                <a:moveTo>
                  <a:pt x="0" y="0"/>
                </a:moveTo>
                <a:lnTo>
                  <a:pt x="6499551" y="0"/>
                </a:lnTo>
                <a:lnTo>
                  <a:pt x="6499551" y="10546135"/>
                </a:lnTo>
                <a:lnTo>
                  <a:pt x="0" y="10546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9" name="Google Shape;169;p1"/>
          <p:cNvGrpSpPr/>
          <p:nvPr/>
        </p:nvGrpSpPr>
        <p:grpSpPr>
          <a:xfrm>
            <a:off x="5543020" y="8780832"/>
            <a:ext cx="8980685" cy="574199"/>
            <a:chOff x="0" y="-85725"/>
            <a:chExt cx="11974247" cy="765598"/>
          </a:xfrm>
        </p:grpSpPr>
        <p:sp>
          <p:nvSpPr>
            <p:cNvPr id="170" name="Google Shape;170;p1"/>
            <p:cNvSpPr/>
            <p:nvPr/>
          </p:nvSpPr>
          <p:spPr>
            <a:xfrm>
              <a:off x="0" y="0"/>
              <a:ext cx="11974247" cy="679873"/>
            </a:xfrm>
            <a:custGeom>
              <a:rect b="b" l="l" r="r" t="t"/>
              <a:pathLst>
                <a:path extrusionOk="0" h="679873" w="11974247">
                  <a:moveTo>
                    <a:pt x="0" y="0"/>
                  </a:moveTo>
                  <a:lnTo>
                    <a:pt x="11974247" y="0"/>
                  </a:lnTo>
                  <a:lnTo>
                    <a:pt x="11974247" y="679873"/>
                  </a:lnTo>
                  <a:lnTo>
                    <a:pt x="0" y="6798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1" name="Google Shape;171;p1"/>
            <p:cNvSpPr txBox="1"/>
            <p:nvPr/>
          </p:nvSpPr>
          <p:spPr>
            <a:xfrm>
              <a:off x="0" y="-85725"/>
              <a:ext cx="11974247" cy="765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Austin Cherian, Tsegie Kassahun, Maxwell Lewis</a:t>
              </a:r>
              <a:endParaRPr/>
            </a:p>
          </p:txBody>
        </p:sp>
      </p:grpSp>
      <p:sp>
        <p:nvSpPr>
          <p:cNvPr id="172" name="Google Shape;172;p1"/>
          <p:cNvSpPr/>
          <p:nvPr/>
        </p:nvSpPr>
        <p:spPr>
          <a:xfrm flipH="1">
            <a:off x="14752258" y="7794464"/>
            <a:ext cx="5136832" cy="2870264"/>
          </a:xfrm>
          <a:custGeom>
            <a:rect b="b" l="l" r="r" t="t"/>
            <a:pathLst>
              <a:path extrusionOk="0" h="3827018" w="6849110">
                <a:moveTo>
                  <a:pt x="6849110" y="0"/>
                </a:moveTo>
                <a:lnTo>
                  <a:pt x="0" y="0"/>
                </a:lnTo>
                <a:lnTo>
                  <a:pt x="0" y="3827018"/>
                </a:lnTo>
                <a:lnTo>
                  <a:pt x="6849110" y="3827018"/>
                </a:lnTo>
                <a:lnTo>
                  <a:pt x="68491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65" r="-65" t="0"/>
            </a:stretch>
          </a:blipFill>
          <a:ln>
            <a:noFill/>
          </a:ln>
        </p:spPr>
      </p:sp>
      <p:sp>
        <p:nvSpPr>
          <p:cNvPr id="173" name="Google Shape;173;p1"/>
          <p:cNvSpPr/>
          <p:nvPr/>
        </p:nvSpPr>
        <p:spPr>
          <a:xfrm>
            <a:off x="16178979" y="2334881"/>
            <a:ext cx="610115" cy="621773"/>
          </a:xfrm>
          <a:custGeom>
            <a:rect b="b" l="l" r="r" t="t"/>
            <a:pathLst>
              <a:path extrusionOk="0" h="621773" w="610115">
                <a:moveTo>
                  <a:pt x="0" y="0"/>
                </a:moveTo>
                <a:lnTo>
                  <a:pt x="610115" y="0"/>
                </a:lnTo>
                <a:lnTo>
                  <a:pt x="610115" y="621773"/>
                </a:lnTo>
                <a:lnTo>
                  <a:pt x="0" y="6217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954" r="-954" t="0"/>
            </a:stretch>
          </a:blipFill>
          <a:ln>
            <a:noFill/>
          </a:ln>
        </p:spPr>
      </p:sp>
      <p:sp>
        <p:nvSpPr>
          <p:cNvPr id="174" name="Google Shape;174;p1"/>
          <p:cNvSpPr/>
          <p:nvPr/>
        </p:nvSpPr>
        <p:spPr>
          <a:xfrm>
            <a:off x="15274250" y="6943383"/>
            <a:ext cx="428611" cy="428611"/>
          </a:xfrm>
          <a:custGeom>
            <a:rect b="b" l="l" r="r" t="t"/>
            <a:pathLst>
              <a:path extrusionOk="0" h="428611" w="428611">
                <a:moveTo>
                  <a:pt x="0" y="0"/>
                </a:moveTo>
                <a:lnTo>
                  <a:pt x="428611" y="0"/>
                </a:lnTo>
                <a:lnTo>
                  <a:pt x="428611" y="428611"/>
                </a:lnTo>
                <a:lnTo>
                  <a:pt x="0" y="428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5" name="Google Shape;175;p1"/>
          <p:cNvGrpSpPr/>
          <p:nvPr/>
        </p:nvGrpSpPr>
        <p:grpSpPr>
          <a:xfrm>
            <a:off x="6541299" y="1968018"/>
            <a:ext cx="8732951" cy="2704072"/>
            <a:chOff x="0" y="0"/>
            <a:chExt cx="11643935" cy="3605429"/>
          </a:xfrm>
        </p:grpSpPr>
        <p:sp>
          <p:nvSpPr>
            <p:cNvPr id="176" name="Google Shape;176;p1"/>
            <p:cNvSpPr/>
            <p:nvPr/>
          </p:nvSpPr>
          <p:spPr>
            <a:xfrm>
              <a:off x="0" y="0"/>
              <a:ext cx="11643935" cy="3605429"/>
            </a:xfrm>
            <a:custGeom>
              <a:rect b="b" l="l" r="r" t="t"/>
              <a:pathLst>
                <a:path extrusionOk="0" h="3605429" w="11643935">
                  <a:moveTo>
                    <a:pt x="0" y="0"/>
                  </a:moveTo>
                  <a:lnTo>
                    <a:pt x="11643935" y="0"/>
                  </a:lnTo>
                  <a:lnTo>
                    <a:pt x="11643935" y="3605429"/>
                  </a:lnTo>
                  <a:lnTo>
                    <a:pt x="0" y="36054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7" name="Google Shape;177;p1"/>
            <p:cNvSpPr txBox="1"/>
            <p:nvPr/>
          </p:nvSpPr>
          <p:spPr>
            <a:xfrm>
              <a:off x="0" y="123825"/>
              <a:ext cx="11643935" cy="3481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8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0871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Our Mobile</a:t>
              </a:r>
              <a:endParaRPr/>
            </a:p>
          </p:txBody>
        </p:sp>
      </p:grpSp>
      <p:grpSp>
        <p:nvGrpSpPr>
          <p:cNvPr id="178" name="Google Shape;178;p1"/>
          <p:cNvGrpSpPr/>
          <p:nvPr/>
        </p:nvGrpSpPr>
        <p:grpSpPr>
          <a:xfrm>
            <a:off x="5955843" y="3009920"/>
            <a:ext cx="12189263" cy="2907021"/>
            <a:chOff x="0" y="0"/>
            <a:chExt cx="16004386" cy="3816890"/>
          </a:xfrm>
        </p:grpSpPr>
        <p:sp>
          <p:nvSpPr>
            <p:cNvPr id="179" name="Google Shape;179;p1"/>
            <p:cNvSpPr/>
            <p:nvPr/>
          </p:nvSpPr>
          <p:spPr>
            <a:xfrm>
              <a:off x="0" y="0"/>
              <a:ext cx="13422880" cy="3548586"/>
            </a:xfrm>
            <a:custGeom>
              <a:rect b="b" l="l" r="r" t="t"/>
              <a:pathLst>
                <a:path extrusionOk="0" h="3548586" w="13422880">
                  <a:moveTo>
                    <a:pt x="0" y="0"/>
                  </a:moveTo>
                  <a:lnTo>
                    <a:pt x="13422880" y="0"/>
                  </a:lnTo>
                  <a:lnTo>
                    <a:pt x="13422880" y="3548586"/>
                  </a:lnTo>
                  <a:lnTo>
                    <a:pt x="0" y="35485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80" name="Google Shape;180;p1"/>
            <p:cNvSpPr txBox="1"/>
            <p:nvPr/>
          </p:nvSpPr>
          <p:spPr>
            <a:xfrm>
              <a:off x="501586" y="569990"/>
              <a:ext cx="15502800" cy="32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5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0871" u="none" cap="none" strike="noStrike">
                  <a:solidFill>
                    <a:srgbClr val="00CCFF"/>
                  </a:solidFill>
                  <a:latin typeface="Poppins"/>
                  <a:ea typeface="Poppins"/>
                  <a:cs typeface="Poppins"/>
                  <a:sym typeface="Poppins"/>
                </a:rPr>
                <a:t>App Is Coming</a:t>
              </a:r>
              <a:endParaRPr/>
            </a:p>
          </p:txBody>
        </p:sp>
      </p:grpSp>
      <p:sp>
        <p:nvSpPr>
          <p:cNvPr id="181" name="Google Shape;181;p1"/>
          <p:cNvSpPr txBox="1"/>
          <p:nvPr/>
        </p:nvSpPr>
        <p:spPr>
          <a:xfrm>
            <a:off x="6111868" y="5559534"/>
            <a:ext cx="100671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Empowering patients and providers through smarter, guided rehabilitation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g352b1208612_2_0"/>
          <p:cNvGrpSpPr/>
          <p:nvPr/>
        </p:nvGrpSpPr>
        <p:grpSpPr>
          <a:xfrm>
            <a:off x="822699" y="444267"/>
            <a:ext cx="16641447" cy="9392233"/>
            <a:chOff x="0" y="-9525"/>
            <a:chExt cx="15648439" cy="8831792"/>
          </a:xfrm>
        </p:grpSpPr>
        <p:sp>
          <p:nvSpPr>
            <p:cNvPr id="284" name="Google Shape;284;g352b1208612_2_0"/>
            <p:cNvSpPr/>
            <p:nvPr/>
          </p:nvSpPr>
          <p:spPr>
            <a:xfrm>
              <a:off x="0" y="0"/>
              <a:ext cx="15648439" cy="8822267"/>
            </a:xfrm>
            <a:custGeom>
              <a:rect b="b" l="l" r="r" t="t"/>
              <a:pathLst>
                <a:path extrusionOk="0" h="8822267" w="15648439">
                  <a:moveTo>
                    <a:pt x="0" y="0"/>
                  </a:moveTo>
                  <a:lnTo>
                    <a:pt x="15648439" y="0"/>
                  </a:lnTo>
                  <a:lnTo>
                    <a:pt x="15648439" y="8822267"/>
                  </a:lnTo>
                  <a:lnTo>
                    <a:pt x="0" y="8822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85" name="Google Shape;285;g352b1208612_2_0"/>
            <p:cNvSpPr txBox="1"/>
            <p:nvPr/>
          </p:nvSpPr>
          <p:spPr>
            <a:xfrm>
              <a:off x="0" y="-9525"/>
              <a:ext cx="15648438" cy="8831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/>
            </a:p>
          </p:txBody>
        </p:sp>
      </p:grpSp>
      <p:grpSp>
        <p:nvGrpSpPr>
          <p:cNvPr id="286" name="Google Shape;286;g352b1208612_2_0"/>
          <p:cNvGrpSpPr/>
          <p:nvPr/>
        </p:nvGrpSpPr>
        <p:grpSpPr>
          <a:xfrm>
            <a:off x="1074809" y="1866014"/>
            <a:ext cx="8745216" cy="518643"/>
            <a:chOff x="0" y="0"/>
            <a:chExt cx="7114801" cy="421950"/>
          </a:xfrm>
        </p:grpSpPr>
        <p:sp>
          <p:nvSpPr>
            <p:cNvPr id="287" name="Google Shape;287;g352b1208612_2_0"/>
            <p:cNvSpPr/>
            <p:nvPr/>
          </p:nvSpPr>
          <p:spPr>
            <a:xfrm>
              <a:off x="0" y="0"/>
              <a:ext cx="7114801" cy="421950"/>
            </a:xfrm>
            <a:custGeom>
              <a:rect b="b" l="l" r="r" t="t"/>
              <a:pathLst>
                <a:path extrusionOk="0" h="421950" w="7114801">
                  <a:moveTo>
                    <a:pt x="10623" y="0"/>
                  </a:moveTo>
                  <a:lnTo>
                    <a:pt x="7104177" y="0"/>
                  </a:lnTo>
                  <a:cubicBezTo>
                    <a:pt x="7110044" y="0"/>
                    <a:pt x="7114801" y="4756"/>
                    <a:pt x="7114801" y="10623"/>
                  </a:cubicBezTo>
                  <a:lnTo>
                    <a:pt x="7114801" y="411327"/>
                  </a:lnTo>
                  <a:cubicBezTo>
                    <a:pt x="7114801" y="417194"/>
                    <a:pt x="7110044" y="421950"/>
                    <a:pt x="7104177" y="421950"/>
                  </a:cubicBezTo>
                  <a:lnTo>
                    <a:pt x="10623" y="421950"/>
                  </a:lnTo>
                  <a:cubicBezTo>
                    <a:pt x="4756" y="421950"/>
                    <a:pt x="0" y="417194"/>
                    <a:pt x="0" y="411327"/>
                  </a:cubicBezTo>
                  <a:lnTo>
                    <a:pt x="0" y="10623"/>
                  </a:lnTo>
                  <a:cubicBezTo>
                    <a:pt x="0" y="4756"/>
                    <a:pt x="4756" y="0"/>
                    <a:pt x="106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g352b1208612_2_0"/>
            <p:cNvSpPr txBox="1"/>
            <p:nvPr/>
          </p:nvSpPr>
          <p:spPr>
            <a:xfrm>
              <a:off x="0" y="0"/>
              <a:ext cx="7114801" cy="421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70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ENGAGEMENT &amp; MOTIVATION</a:t>
              </a:r>
              <a:endParaRPr/>
            </a:p>
          </p:txBody>
        </p:sp>
      </p:grpSp>
      <p:grpSp>
        <p:nvGrpSpPr>
          <p:cNvPr id="289" name="Google Shape;289;g352b1208612_2_0"/>
          <p:cNvGrpSpPr/>
          <p:nvPr/>
        </p:nvGrpSpPr>
        <p:grpSpPr>
          <a:xfrm>
            <a:off x="1074809" y="5839085"/>
            <a:ext cx="9630118" cy="518643"/>
            <a:chOff x="0" y="0"/>
            <a:chExt cx="7834725" cy="421950"/>
          </a:xfrm>
        </p:grpSpPr>
        <p:sp>
          <p:nvSpPr>
            <p:cNvPr id="290" name="Google Shape;290;g352b1208612_2_0"/>
            <p:cNvSpPr/>
            <p:nvPr/>
          </p:nvSpPr>
          <p:spPr>
            <a:xfrm>
              <a:off x="0" y="0"/>
              <a:ext cx="7834725" cy="421950"/>
            </a:xfrm>
            <a:custGeom>
              <a:rect b="b" l="l" r="r" t="t"/>
              <a:pathLst>
                <a:path extrusionOk="0" h="421950" w="7834725">
                  <a:moveTo>
                    <a:pt x="9647" y="0"/>
                  </a:moveTo>
                  <a:lnTo>
                    <a:pt x="7825077" y="0"/>
                  </a:lnTo>
                  <a:cubicBezTo>
                    <a:pt x="7827636" y="0"/>
                    <a:pt x="7830090" y="1016"/>
                    <a:pt x="7831899" y="2826"/>
                  </a:cubicBezTo>
                  <a:cubicBezTo>
                    <a:pt x="7833709" y="4635"/>
                    <a:pt x="7834725" y="7089"/>
                    <a:pt x="7834725" y="9647"/>
                  </a:cubicBezTo>
                  <a:lnTo>
                    <a:pt x="7834725" y="412303"/>
                  </a:lnTo>
                  <a:cubicBezTo>
                    <a:pt x="7834725" y="414861"/>
                    <a:pt x="7833709" y="417315"/>
                    <a:pt x="7831899" y="419124"/>
                  </a:cubicBezTo>
                  <a:cubicBezTo>
                    <a:pt x="7830090" y="420934"/>
                    <a:pt x="7827636" y="421950"/>
                    <a:pt x="7825077" y="421950"/>
                  </a:cubicBezTo>
                  <a:lnTo>
                    <a:pt x="9647" y="421950"/>
                  </a:lnTo>
                  <a:cubicBezTo>
                    <a:pt x="7089" y="421950"/>
                    <a:pt x="4635" y="420934"/>
                    <a:pt x="2826" y="419124"/>
                  </a:cubicBezTo>
                  <a:cubicBezTo>
                    <a:pt x="1016" y="417315"/>
                    <a:pt x="0" y="414861"/>
                    <a:pt x="0" y="412303"/>
                  </a:cubicBezTo>
                  <a:lnTo>
                    <a:pt x="0" y="9647"/>
                  </a:lnTo>
                  <a:cubicBezTo>
                    <a:pt x="0" y="7089"/>
                    <a:pt x="1016" y="4635"/>
                    <a:pt x="2826" y="2826"/>
                  </a:cubicBezTo>
                  <a:cubicBezTo>
                    <a:pt x="4635" y="1016"/>
                    <a:pt x="7089" y="0"/>
                    <a:pt x="9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g352b1208612_2_0"/>
            <p:cNvSpPr txBox="1"/>
            <p:nvPr/>
          </p:nvSpPr>
          <p:spPr>
            <a:xfrm>
              <a:off x="0" y="0"/>
              <a:ext cx="7834725" cy="421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70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INSTRUCTIONAL SUPPORT</a:t>
              </a:r>
              <a:endParaRPr/>
            </a:p>
          </p:txBody>
        </p:sp>
      </p:grpSp>
      <p:grpSp>
        <p:nvGrpSpPr>
          <p:cNvPr id="292" name="Google Shape;292;g352b1208612_2_0"/>
          <p:cNvGrpSpPr/>
          <p:nvPr/>
        </p:nvGrpSpPr>
        <p:grpSpPr>
          <a:xfrm>
            <a:off x="1095284" y="6515760"/>
            <a:ext cx="3463732" cy="813666"/>
            <a:chOff x="0" y="0"/>
            <a:chExt cx="2817970" cy="661970"/>
          </a:xfrm>
        </p:grpSpPr>
        <p:sp>
          <p:nvSpPr>
            <p:cNvPr id="293" name="Google Shape;293;g352b1208612_2_0"/>
            <p:cNvSpPr/>
            <p:nvPr/>
          </p:nvSpPr>
          <p:spPr>
            <a:xfrm>
              <a:off x="0" y="0"/>
              <a:ext cx="2817970" cy="661970"/>
            </a:xfrm>
            <a:custGeom>
              <a:rect b="b" l="l" r="r" t="t"/>
              <a:pathLst>
                <a:path extrusionOk="0" h="661970" w="2817970">
                  <a:moveTo>
                    <a:pt x="26822" y="0"/>
                  </a:moveTo>
                  <a:lnTo>
                    <a:pt x="2791149" y="0"/>
                  </a:lnTo>
                  <a:cubicBezTo>
                    <a:pt x="2805962" y="0"/>
                    <a:pt x="2817970" y="12008"/>
                    <a:pt x="2817970" y="26822"/>
                  </a:cubicBezTo>
                  <a:lnTo>
                    <a:pt x="2817970" y="635148"/>
                  </a:lnTo>
                  <a:cubicBezTo>
                    <a:pt x="2817970" y="649962"/>
                    <a:pt x="2805962" y="661970"/>
                    <a:pt x="2791149" y="661970"/>
                  </a:cubicBezTo>
                  <a:lnTo>
                    <a:pt x="26822" y="661970"/>
                  </a:lnTo>
                  <a:cubicBezTo>
                    <a:pt x="12008" y="661970"/>
                    <a:pt x="0" y="649962"/>
                    <a:pt x="0" y="635148"/>
                  </a:cubicBezTo>
                  <a:lnTo>
                    <a:pt x="0" y="26822"/>
                  </a:lnTo>
                  <a:cubicBezTo>
                    <a:pt x="0" y="12008"/>
                    <a:pt x="12008" y="0"/>
                    <a:pt x="26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g352b1208612_2_0"/>
            <p:cNvSpPr txBox="1"/>
            <p:nvPr/>
          </p:nvSpPr>
          <p:spPr>
            <a:xfrm>
              <a:off x="0" y="0"/>
              <a:ext cx="2817970" cy="661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WOULD YOU FIND STEP-BY-STEP VIDEO INSTRUCTIONS HELPFUL DURING YOUR REHAB?</a:t>
              </a:r>
              <a:endParaRPr/>
            </a:p>
          </p:txBody>
        </p:sp>
      </p:grpSp>
      <p:grpSp>
        <p:nvGrpSpPr>
          <p:cNvPr id="295" name="Google Shape;295;g352b1208612_2_0"/>
          <p:cNvGrpSpPr/>
          <p:nvPr/>
        </p:nvGrpSpPr>
        <p:grpSpPr>
          <a:xfrm>
            <a:off x="6496157" y="6506012"/>
            <a:ext cx="3862421" cy="1032741"/>
            <a:chOff x="0" y="0"/>
            <a:chExt cx="3142330" cy="840202"/>
          </a:xfrm>
        </p:grpSpPr>
        <p:sp>
          <p:nvSpPr>
            <p:cNvPr id="296" name="Google Shape;296;g352b1208612_2_0"/>
            <p:cNvSpPr/>
            <p:nvPr/>
          </p:nvSpPr>
          <p:spPr>
            <a:xfrm>
              <a:off x="0" y="0"/>
              <a:ext cx="3142330" cy="840202"/>
            </a:xfrm>
            <a:custGeom>
              <a:rect b="b" l="l" r="r" t="t"/>
              <a:pathLst>
                <a:path extrusionOk="0" h="840202" w="3142330">
                  <a:moveTo>
                    <a:pt x="24053" y="0"/>
                  </a:moveTo>
                  <a:lnTo>
                    <a:pt x="3118277" y="0"/>
                  </a:lnTo>
                  <a:cubicBezTo>
                    <a:pt x="3131561" y="0"/>
                    <a:pt x="3142330" y="10769"/>
                    <a:pt x="3142330" y="24053"/>
                  </a:cubicBezTo>
                  <a:lnTo>
                    <a:pt x="3142330" y="816149"/>
                  </a:lnTo>
                  <a:cubicBezTo>
                    <a:pt x="3142330" y="829433"/>
                    <a:pt x="3131561" y="840202"/>
                    <a:pt x="3118277" y="840202"/>
                  </a:cubicBezTo>
                  <a:lnTo>
                    <a:pt x="24053" y="840202"/>
                  </a:lnTo>
                  <a:cubicBezTo>
                    <a:pt x="10769" y="840202"/>
                    <a:pt x="0" y="829433"/>
                    <a:pt x="0" y="816149"/>
                  </a:cubicBezTo>
                  <a:lnTo>
                    <a:pt x="0" y="24053"/>
                  </a:lnTo>
                  <a:cubicBezTo>
                    <a:pt x="0" y="10769"/>
                    <a:pt x="10769" y="0"/>
                    <a:pt x="24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g352b1208612_2_0"/>
            <p:cNvSpPr txBox="1"/>
            <p:nvPr/>
          </p:nvSpPr>
          <p:spPr>
            <a:xfrm>
              <a:off x="0" y="0"/>
              <a:ext cx="3142330" cy="84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just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HOW IMPORTANT IS IT TO RECEIVE REAL-TIME FEEDBACK ON YOUR EXERCISE FORM?</a:t>
              </a:r>
              <a:endParaRPr/>
            </a:p>
            <a:p>
              <a:pPr indent="0" lvl="0" marL="0" marR="0" rtl="0" algn="just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81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98" name="Google Shape;298;g352b1208612_2_0"/>
          <p:cNvGrpSpPr/>
          <p:nvPr/>
        </p:nvGrpSpPr>
        <p:grpSpPr>
          <a:xfrm>
            <a:off x="11017115" y="1866014"/>
            <a:ext cx="5615011" cy="555676"/>
            <a:chOff x="0" y="0"/>
            <a:chExt cx="4568175" cy="452078"/>
          </a:xfrm>
        </p:grpSpPr>
        <p:sp>
          <p:nvSpPr>
            <p:cNvPr id="299" name="Google Shape;299;g352b1208612_2_0"/>
            <p:cNvSpPr/>
            <p:nvPr/>
          </p:nvSpPr>
          <p:spPr>
            <a:xfrm>
              <a:off x="0" y="0"/>
              <a:ext cx="4568175" cy="452078"/>
            </a:xfrm>
            <a:custGeom>
              <a:rect b="b" l="l" r="r" t="t"/>
              <a:pathLst>
                <a:path extrusionOk="0" h="452078" w="4568175">
                  <a:moveTo>
                    <a:pt x="16545" y="0"/>
                  </a:moveTo>
                  <a:lnTo>
                    <a:pt x="4551630" y="0"/>
                  </a:lnTo>
                  <a:cubicBezTo>
                    <a:pt x="4560768" y="0"/>
                    <a:pt x="4568175" y="7408"/>
                    <a:pt x="4568175" y="16545"/>
                  </a:cubicBezTo>
                  <a:lnTo>
                    <a:pt x="4568175" y="435533"/>
                  </a:lnTo>
                  <a:cubicBezTo>
                    <a:pt x="4568175" y="444671"/>
                    <a:pt x="4560768" y="452078"/>
                    <a:pt x="4551630" y="452078"/>
                  </a:cubicBezTo>
                  <a:lnTo>
                    <a:pt x="16545" y="452078"/>
                  </a:lnTo>
                  <a:cubicBezTo>
                    <a:pt x="7408" y="452078"/>
                    <a:pt x="0" y="444671"/>
                    <a:pt x="0" y="435533"/>
                  </a:cubicBezTo>
                  <a:lnTo>
                    <a:pt x="0" y="16545"/>
                  </a:lnTo>
                  <a:cubicBezTo>
                    <a:pt x="0" y="7408"/>
                    <a:pt x="7408" y="0"/>
                    <a:pt x="165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g352b1208612_2_0"/>
            <p:cNvSpPr txBox="1"/>
            <p:nvPr/>
          </p:nvSpPr>
          <p:spPr>
            <a:xfrm>
              <a:off x="0" y="0"/>
              <a:ext cx="4568175" cy="4520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70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DATA SHARING &amp; COMMUNICATION</a:t>
              </a:r>
              <a:endParaRPr/>
            </a:p>
          </p:txBody>
        </p:sp>
      </p:grpSp>
      <p:grpSp>
        <p:nvGrpSpPr>
          <p:cNvPr id="301" name="Google Shape;301;g352b1208612_2_0"/>
          <p:cNvGrpSpPr/>
          <p:nvPr/>
        </p:nvGrpSpPr>
        <p:grpSpPr>
          <a:xfrm>
            <a:off x="11390851" y="5861474"/>
            <a:ext cx="5241276" cy="523730"/>
            <a:chOff x="0" y="0"/>
            <a:chExt cx="5627103" cy="562283"/>
          </a:xfrm>
        </p:grpSpPr>
        <p:sp>
          <p:nvSpPr>
            <p:cNvPr id="302" name="Google Shape;302;g352b1208612_2_0"/>
            <p:cNvSpPr/>
            <p:nvPr/>
          </p:nvSpPr>
          <p:spPr>
            <a:xfrm>
              <a:off x="0" y="0"/>
              <a:ext cx="5627103" cy="562283"/>
            </a:xfrm>
            <a:custGeom>
              <a:rect b="b" l="l" r="r" t="t"/>
              <a:pathLst>
                <a:path extrusionOk="0" h="562283" w="5627103">
                  <a:moveTo>
                    <a:pt x="17725" y="0"/>
                  </a:moveTo>
                  <a:lnTo>
                    <a:pt x="5609378" y="0"/>
                  </a:lnTo>
                  <a:cubicBezTo>
                    <a:pt x="5614079" y="0"/>
                    <a:pt x="5618588" y="1867"/>
                    <a:pt x="5621912" y="5192"/>
                  </a:cubicBezTo>
                  <a:cubicBezTo>
                    <a:pt x="5625236" y="8516"/>
                    <a:pt x="5627103" y="13024"/>
                    <a:pt x="5627103" y="17725"/>
                  </a:cubicBezTo>
                  <a:lnTo>
                    <a:pt x="5627103" y="544558"/>
                  </a:lnTo>
                  <a:cubicBezTo>
                    <a:pt x="5627103" y="549259"/>
                    <a:pt x="5625236" y="553767"/>
                    <a:pt x="5621912" y="557091"/>
                  </a:cubicBezTo>
                  <a:cubicBezTo>
                    <a:pt x="5618588" y="560416"/>
                    <a:pt x="5614079" y="562283"/>
                    <a:pt x="5609378" y="562283"/>
                  </a:cubicBezTo>
                  <a:lnTo>
                    <a:pt x="17725" y="562283"/>
                  </a:lnTo>
                  <a:cubicBezTo>
                    <a:pt x="13024" y="562283"/>
                    <a:pt x="8516" y="560416"/>
                    <a:pt x="5192" y="557091"/>
                  </a:cubicBezTo>
                  <a:cubicBezTo>
                    <a:pt x="1867" y="553767"/>
                    <a:pt x="0" y="549259"/>
                    <a:pt x="0" y="544558"/>
                  </a:cubicBezTo>
                  <a:lnTo>
                    <a:pt x="0" y="17725"/>
                  </a:lnTo>
                  <a:cubicBezTo>
                    <a:pt x="0" y="13024"/>
                    <a:pt x="1867" y="8516"/>
                    <a:pt x="5192" y="5192"/>
                  </a:cubicBezTo>
                  <a:cubicBezTo>
                    <a:pt x="8516" y="1867"/>
                    <a:pt x="13024" y="0"/>
                    <a:pt x="17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g352b1208612_2_0"/>
            <p:cNvSpPr txBox="1"/>
            <p:nvPr/>
          </p:nvSpPr>
          <p:spPr>
            <a:xfrm>
              <a:off x="0" y="0"/>
              <a:ext cx="5627103" cy="562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70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TECHNOLOGY COMFORT &amp; ACCESS</a:t>
              </a:r>
              <a:endParaRPr/>
            </a:p>
          </p:txBody>
        </p:sp>
      </p:grpSp>
      <p:grpSp>
        <p:nvGrpSpPr>
          <p:cNvPr id="304" name="Google Shape;304;g352b1208612_2_0"/>
          <p:cNvGrpSpPr/>
          <p:nvPr/>
        </p:nvGrpSpPr>
        <p:grpSpPr>
          <a:xfrm>
            <a:off x="1074809" y="662476"/>
            <a:ext cx="16100506" cy="1061080"/>
            <a:chOff x="0" y="-9525"/>
            <a:chExt cx="9228153" cy="608168"/>
          </a:xfrm>
        </p:grpSpPr>
        <p:sp>
          <p:nvSpPr>
            <p:cNvPr id="305" name="Google Shape;305;g352b1208612_2_0"/>
            <p:cNvSpPr/>
            <p:nvPr/>
          </p:nvSpPr>
          <p:spPr>
            <a:xfrm>
              <a:off x="0" y="0"/>
              <a:ext cx="9228153" cy="598643"/>
            </a:xfrm>
            <a:custGeom>
              <a:rect b="b" l="l" r="r" t="t"/>
              <a:pathLst>
                <a:path extrusionOk="0" h="598643" w="9228153">
                  <a:moveTo>
                    <a:pt x="11540" y="0"/>
                  </a:moveTo>
                  <a:lnTo>
                    <a:pt x="9216613" y="0"/>
                  </a:lnTo>
                  <a:cubicBezTo>
                    <a:pt x="9222986" y="0"/>
                    <a:pt x="9228153" y="5167"/>
                    <a:pt x="9228153" y="11540"/>
                  </a:cubicBezTo>
                  <a:lnTo>
                    <a:pt x="9228153" y="587103"/>
                  </a:lnTo>
                  <a:cubicBezTo>
                    <a:pt x="9228153" y="593476"/>
                    <a:pt x="9222986" y="598643"/>
                    <a:pt x="9216613" y="598643"/>
                  </a:cubicBezTo>
                  <a:lnTo>
                    <a:pt x="11540" y="598643"/>
                  </a:lnTo>
                  <a:cubicBezTo>
                    <a:pt x="5167" y="598643"/>
                    <a:pt x="0" y="593476"/>
                    <a:pt x="0" y="587103"/>
                  </a:cubicBezTo>
                  <a:lnTo>
                    <a:pt x="0" y="11540"/>
                  </a:lnTo>
                  <a:cubicBezTo>
                    <a:pt x="0" y="5167"/>
                    <a:pt x="5167" y="0"/>
                    <a:pt x="1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g352b1208612_2_0"/>
            <p:cNvSpPr txBox="1"/>
            <p:nvPr/>
          </p:nvSpPr>
          <p:spPr>
            <a:xfrm>
              <a:off x="0" y="-9525"/>
              <a:ext cx="9228153" cy="608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74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7" name="Google Shape;307;g352b1208612_2_0"/>
          <p:cNvCxnSpPr/>
          <p:nvPr/>
        </p:nvCxnSpPr>
        <p:spPr>
          <a:xfrm flipH="1" rot="10800000">
            <a:off x="15151532" y="3478012"/>
            <a:ext cx="195965" cy="24129"/>
          </a:xfrm>
          <a:prstGeom prst="straightConnector1">
            <a:avLst/>
          </a:prstGeom>
          <a:noFill/>
          <a:ln cap="rnd" cmpd="sng" w="9525">
            <a:solidFill>
              <a:srgbClr val="00CC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308" name="Google Shape;308;g352b1208612_2_0"/>
          <p:cNvGrpSpPr/>
          <p:nvPr/>
        </p:nvGrpSpPr>
        <p:grpSpPr>
          <a:xfrm>
            <a:off x="1206944" y="2525551"/>
            <a:ext cx="3463732" cy="813666"/>
            <a:chOff x="0" y="0"/>
            <a:chExt cx="2817970" cy="661970"/>
          </a:xfrm>
        </p:grpSpPr>
        <p:sp>
          <p:nvSpPr>
            <p:cNvPr id="309" name="Google Shape;309;g352b1208612_2_0"/>
            <p:cNvSpPr/>
            <p:nvPr/>
          </p:nvSpPr>
          <p:spPr>
            <a:xfrm>
              <a:off x="0" y="0"/>
              <a:ext cx="2817970" cy="661970"/>
            </a:xfrm>
            <a:custGeom>
              <a:rect b="b" l="l" r="r" t="t"/>
              <a:pathLst>
                <a:path extrusionOk="0" h="661970" w="2817970">
                  <a:moveTo>
                    <a:pt x="26822" y="0"/>
                  </a:moveTo>
                  <a:lnTo>
                    <a:pt x="2791149" y="0"/>
                  </a:lnTo>
                  <a:cubicBezTo>
                    <a:pt x="2805962" y="0"/>
                    <a:pt x="2817970" y="12008"/>
                    <a:pt x="2817970" y="26822"/>
                  </a:cubicBezTo>
                  <a:lnTo>
                    <a:pt x="2817970" y="635148"/>
                  </a:lnTo>
                  <a:cubicBezTo>
                    <a:pt x="2817970" y="649962"/>
                    <a:pt x="2805962" y="661970"/>
                    <a:pt x="2791149" y="661970"/>
                  </a:cubicBezTo>
                  <a:lnTo>
                    <a:pt x="26822" y="661970"/>
                  </a:lnTo>
                  <a:cubicBezTo>
                    <a:pt x="12008" y="661970"/>
                    <a:pt x="0" y="649962"/>
                    <a:pt x="0" y="635148"/>
                  </a:cubicBezTo>
                  <a:lnTo>
                    <a:pt x="0" y="26822"/>
                  </a:lnTo>
                  <a:cubicBezTo>
                    <a:pt x="0" y="12008"/>
                    <a:pt x="12008" y="0"/>
                    <a:pt x="26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352b1208612_2_0"/>
            <p:cNvSpPr txBox="1"/>
            <p:nvPr/>
          </p:nvSpPr>
          <p:spPr>
            <a:xfrm>
              <a:off x="0" y="0"/>
              <a:ext cx="2817970" cy="661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WOULD YOU BE MOTIVATED BY REWARDS AND PROGRESS MILESTONES DURING REHAB?</a:t>
              </a:r>
              <a:endParaRPr/>
            </a:p>
          </p:txBody>
        </p:sp>
      </p:grpSp>
      <p:grpSp>
        <p:nvGrpSpPr>
          <p:cNvPr id="311" name="Google Shape;311;g352b1208612_2_0"/>
          <p:cNvGrpSpPr/>
          <p:nvPr/>
        </p:nvGrpSpPr>
        <p:grpSpPr>
          <a:xfrm>
            <a:off x="6588289" y="2496481"/>
            <a:ext cx="3578034" cy="813666"/>
            <a:chOff x="0" y="0"/>
            <a:chExt cx="2910963" cy="661970"/>
          </a:xfrm>
        </p:grpSpPr>
        <p:sp>
          <p:nvSpPr>
            <p:cNvPr id="312" name="Google Shape;312;g352b1208612_2_0"/>
            <p:cNvSpPr/>
            <p:nvPr/>
          </p:nvSpPr>
          <p:spPr>
            <a:xfrm>
              <a:off x="0" y="0"/>
              <a:ext cx="2910963" cy="661970"/>
            </a:xfrm>
            <a:custGeom>
              <a:rect b="b" l="l" r="r" t="t"/>
              <a:pathLst>
                <a:path extrusionOk="0" h="661970" w="2910963">
                  <a:moveTo>
                    <a:pt x="25965" y="0"/>
                  </a:moveTo>
                  <a:lnTo>
                    <a:pt x="2884998" y="0"/>
                  </a:lnTo>
                  <a:cubicBezTo>
                    <a:pt x="2891885" y="0"/>
                    <a:pt x="2898489" y="2736"/>
                    <a:pt x="2903358" y="7605"/>
                  </a:cubicBezTo>
                  <a:cubicBezTo>
                    <a:pt x="2908228" y="12474"/>
                    <a:pt x="2910963" y="19079"/>
                    <a:pt x="2910963" y="25965"/>
                  </a:cubicBezTo>
                  <a:lnTo>
                    <a:pt x="2910963" y="636005"/>
                  </a:lnTo>
                  <a:cubicBezTo>
                    <a:pt x="2910963" y="642892"/>
                    <a:pt x="2908228" y="649496"/>
                    <a:pt x="2903358" y="654365"/>
                  </a:cubicBezTo>
                  <a:cubicBezTo>
                    <a:pt x="2898489" y="659234"/>
                    <a:pt x="2891885" y="661970"/>
                    <a:pt x="2884998" y="661970"/>
                  </a:cubicBezTo>
                  <a:lnTo>
                    <a:pt x="25965" y="661970"/>
                  </a:lnTo>
                  <a:cubicBezTo>
                    <a:pt x="11625" y="661970"/>
                    <a:pt x="0" y="650345"/>
                    <a:pt x="0" y="636005"/>
                  </a:cubicBezTo>
                  <a:lnTo>
                    <a:pt x="0" y="25965"/>
                  </a:lnTo>
                  <a:cubicBezTo>
                    <a:pt x="0" y="11625"/>
                    <a:pt x="11625" y="0"/>
                    <a:pt x="25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g352b1208612_2_0"/>
            <p:cNvSpPr txBox="1"/>
            <p:nvPr/>
          </p:nvSpPr>
          <p:spPr>
            <a:xfrm>
              <a:off x="0" y="0"/>
              <a:ext cx="2910963" cy="661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HOW OFTEN WOULD YOU LIKE REMINDERS FOR YOUR REHAB EXERCISES?</a:t>
              </a:r>
              <a:endParaRPr/>
            </a:p>
          </p:txBody>
        </p:sp>
      </p:grpSp>
      <p:grpSp>
        <p:nvGrpSpPr>
          <p:cNvPr id="314" name="Google Shape;314;g352b1208612_2_0"/>
          <p:cNvGrpSpPr/>
          <p:nvPr/>
        </p:nvGrpSpPr>
        <p:grpSpPr>
          <a:xfrm>
            <a:off x="12442310" y="2525551"/>
            <a:ext cx="3463732" cy="1032741"/>
            <a:chOff x="0" y="0"/>
            <a:chExt cx="2817970" cy="840202"/>
          </a:xfrm>
        </p:grpSpPr>
        <p:sp>
          <p:nvSpPr>
            <p:cNvPr id="315" name="Google Shape;315;g352b1208612_2_0"/>
            <p:cNvSpPr/>
            <p:nvPr/>
          </p:nvSpPr>
          <p:spPr>
            <a:xfrm>
              <a:off x="0" y="0"/>
              <a:ext cx="2817970" cy="840202"/>
            </a:xfrm>
            <a:custGeom>
              <a:rect b="b" l="l" r="r" t="t"/>
              <a:pathLst>
                <a:path extrusionOk="0" h="840202" w="2817970">
                  <a:moveTo>
                    <a:pt x="26822" y="0"/>
                  </a:moveTo>
                  <a:lnTo>
                    <a:pt x="2791149" y="0"/>
                  </a:lnTo>
                  <a:cubicBezTo>
                    <a:pt x="2805962" y="0"/>
                    <a:pt x="2817970" y="12008"/>
                    <a:pt x="2817970" y="26822"/>
                  </a:cubicBezTo>
                  <a:lnTo>
                    <a:pt x="2817970" y="813380"/>
                  </a:lnTo>
                  <a:cubicBezTo>
                    <a:pt x="2817970" y="828193"/>
                    <a:pt x="2805962" y="840202"/>
                    <a:pt x="2791149" y="840202"/>
                  </a:cubicBezTo>
                  <a:lnTo>
                    <a:pt x="26822" y="840202"/>
                  </a:lnTo>
                  <a:cubicBezTo>
                    <a:pt x="12008" y="840202"/>
                    <a:pt x="0" y="828193"/>
                    <a:pt x="0" y="813380"/>
                  </a:cubicBezTo>
                  <a:lnTo>
                    <a:pt x="0" y="26822"/>
                  </a:lnTo>
                  <a:cubicBezTo>
                    <a:pt x="0" y="12008"/>
                    <a:pt x="12008" y="0"/>
                    <a:pt x="26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352b1208612_2_0"/>
            <p:cNvSpPr txBox="1"/>
            <p:nvPr/>
          </p:nvSpPr>
          <p:spPr>
            <a:xfrm>
              <a:off x="0" y="0"/>
              <a:ext cx="2817970" cy="84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WOULD YOU BE COMFORTABLE SHARING YOUR REHAB PROGRESS WITH YOUR THERAPIST THROUGH AN APP?</a:t>
              </a:r>
              <a:endParaRPr/>
            </a:p>
          </p:txBody>
        </p:sp>
      </p:grpSp>
      <p:grpSp>
        <p:nvGrpSpPr>
          <p:cNvPr id="317" name="Google Shape;317;g352b1208612_2_0"/>
          <p:cNvGrpSpPr/>
          <p:nvPr/>
        </p:nvGrpSpPr>
        <p:grpSpPr>
          <a:xfrm>
            <a:off x="12442310" y="6515760"/>
            <a:ext cx="3463732" cy="813666"/>
            <a:chOff x="0" y="0"/>
            <a:chExt cx="2817970" cy="661970"/>
          </a:xfrm>
        </p:grpSpPr>
        <p:sp>
          <p:nvSpPr>
            <p:cNvPr id="318" name="Google Shape;318;g352b1208612_2_0"/>
            <p:cNvSpPr/>
            <p:nvPr/>
          </p:nvSpPr>
          <p:spPr>
            <a:xfrm>
              <a:off x="0" y="0"/>
              <a:ext cx="2817970" cy="661970"/>
            </a:xfrm>
            <a:custGeom>
              <a:rect b="b" l="l" r="r" t="t"/>
              <a:pathLst>
                <a:path extrusionOk="0" h="661970" w="2817970">
                  <a:moveTo>
                    <a:pt x="26822" y="0"/>
                  </a:moveTo>
                  <a:lnTo>
                    <a:pt x="2791149" y="0"/>
                  </a:lnTo>
                  <a:cubicBezTo>
                    <a:pt x="2805962" y="0"/>
                    <a:pt x="2817970" y="12008"/>
                    <a:pt x="2817970" y="26822"/>
                  </a:cubicBezTo>
                  <a:lnTo>
                    <a:pt x="2817970" y="635148"/>
                  </a:lnTo>
                  <a:cubicBezTo>
                    <a:pt x="2817970" y="649962"/>
                    <a:pt x="2805962" y="661970"/>
                    <a:pt x="2791149" y="661970"/>
                  </a:cubicBezTo>
                  <a:lnTo>
                    <a:pt x="26822" y="661970"/>
                  </a:lnTo>
                  <a:cubicBezTo>
                    <a:pt x="12008" y="661970"/>
                    <a:pt x="0" y="649962"/>
                    <a:pt x="0" y="635148"/>
                  </a:cubicBezTo>
                  <a:lnTo>
                    <a:pt x="0" y="26822"/>
                  </a:lnTo>
                  <a:cubicBezTo>
                    <a:pt x="0" y="12008"/>
                    <a:pt x="12008" y="0"/>
                    <a:pt x="26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352b1208612_2_0"/>
            <p:cNvSpPr txBox="1"/>
            <p:nvPr/>
          </p:nvSpPr>
          <p:spPr>
            <a:xfrm>
              <a:off x="0" y="0"/>
              <a:ext cx="2817970" cy="661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HOW COMFORTABLE ARE YOU WITH USING MOBILE APPS FOR HEALTH TRACKING?</a:t>
              </a:r>
              <a:endParaRPr/>
            </a:p>
          </p:txBody>
        </p:sp>
      </p:grpSp>
      <p:sp>
        <p:nvSpPr>
          <p:cNvPr id="320" name="Google Shape;320;g352b1208612_2_0"/>
          <p:cNvSpPr/>
          <p:nvPr/>
        </p:nvSpPr>
        <p:spPr>
          <a:xfrm>
            <a:off x="1028700" y="3380112"/>
            <a:ext cx="4358963" cy="2341255"/>
          </a:xfrm>
          <a:custGeom>
            <a:rect b="b" l="l" r="r" t="t"/>
            <a:pathLst>
              <a:path extrusionOk="0" h="2341255" w="4358963">
                <a:moveTo>
                  <a:pt x="0" y="0"/>
                </a:moveTo>
                <a:lnTo>
                  <a:pt x="4358963" y="0"/>
                </a:lnTo>
                <a:lnTo>
                  <a:pt x="4358963" y="2341255"/>
                </a:lnTo>
                <a:lnTo>
                  <a:pt x="0" y="23412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720" r="-15475" t="0"/>
            </a:stretch>
          </a:blipFill>
          <a:ln>
            <a:noFill/>
          </a:ln>
        </p:spPr>
      </p:sp>
      <p:sp>
        <p:nvSpPr>
          <p:cNvPr id="321" name="Google Shape;321;g352b1208612_2_0"/>
          <p:cNvSpPr/>
          <p:nvPr/>
        </p:nvSpPr>
        <p:spPr>
          <a:xfrm>
            <a:off x="6096502" y="3380112"/>
            <a:ext cx="4462236" cy="2306573"/>
          </a:xfrm>
          <a:custGeom>
            <a:rect b="b" l="l" r="r" t="t"/>
            <a:pathLst>
              <a:path extrusionOk="0" h="2306573" w="4462236">
                <a:moveTo>
                  <a:pt x="0" y="0"/>
                </a:moveTo>
                <a:lnTo>
                  <a:pt x="4462237" y="0"/>
                </a:lnTo>
                <a:lnTo>
                  <a:pt x="4462237" y="2306573"/>
                </a:lnTo>
                <a:lnTo>
                  <a:pt x="0" y="23065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438" r="-9043" t="0"/>
            </a:stretch>
          </a:blipFill>
          <a:ln>
            <a:noFill/>
          </a:ln>
        </p:spPr>
      </p:sp>
      <p:sp>
        <p:nvSpPr>
          <p:cNvPr id="322" name="Google Shape;322;g352b1208612_2_0"/>
          <p:cNvSpPr/>
          <p:nvPr/>
        </p:nvSpPr>
        <p:spPr>
          <a:xfrm>
            <a:off x="12040689" y="3299817"/>
            <a:ext cx="4774727" cy="2386868"/>
          </a:xfrm>
          <a:custGeom>
            <a:rect b="b" l="l" r="r" t="t"/>
            <a:pathLst>
              <a:path extrusionOk="0" h="2386868" w="4774727">
                <a:moveTo>
                  <a:pt x="0" y="0"/>
                </a:moveTo>
                <a:lnTo>
                  <a:pt x="4774727" y="0"/>
                </a:lnTo>
                <a:lnTo>
                  <a:pt x="4774727" y="2386868"/>
                </a:lnTo>
                <a:lnTo>
                  <a:pt x="0" y="2386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769" r="-8878" t="0"/>
            </a:stretch>
          </a:blipFill>
          <a:ln>
            <a:noFill/>
          </a:ln>
        </p:spPr>
      </p:sp>
      <p:sp>
        <p:nvSpPr>
          <p:cNvPr id="323" name="Google Shape;323;g352b1208612_2_0"/>
          <p:cNvSpPr/>
          <p:nvPr/>
        </p:nvSpPr>
        <p:spPr>
          <a:xfrm>
            <a:off x="12040689" y="7378785"/>
            <a:ext cx="4774727" cy="2210991"/>
          </a:xfrm>
          <a:custGeom>
            <a:rect b="b" l="l" r="r" t="t"/>
            <a:pathLst>
              <a:path extrusionOk="0" h="2210991" w="4774727">
                <a:moveTo>
                  <a:pt x="0" y="0"/>
                </a:moveTo>
                <a:lnTo>
                  <a:pt x="4774727" y="0"/>
                </a:lnTo>
                <a:lnTo>
                  <a:pt x="4774727" y="2210991"/>
                </a:lnTo>
                <a:lnTo>
                  <a:pt x="0" y="22109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254" l="0" r="-9058" t="-2253"/>
            </a:stretch>
          </a:blipFill>
          <a:ln>
            <a:noFill/>
          </a:ln>
        </p:spPr>
      </p:sp>
      <p:sp>
        <p:nvSpPr>
          <p:cNvPr id="324" name="Google Shape;324;g352b1208612_2_0"/>
          <p:cNvSpPr/>
          <p:nvPr/>
        </p:nvSpPr>
        <p:spPr>
          <a:xfrm>
            <a:off x="1028700" y="7354820"/>
            <a:ext cx="4358963" cy="2249142"/>
          </a:xfrm>
          <a:custGeom>
            <a:rect b="b" l="l" r="r" t="t"/>
            <a:pathLst>
              <a:path extrusionOk="0" h="2249142" w="4358963">
                <a:moveTo>
                  <a:pt x="0" y="0"/>
                </a:moveTo>
                <a:lnTo>
                  <a:pt x="4358963" y="0"/>
                </a:lnTo>
                <a:lnTo>
                  <a:pt x="4358963" y="2249142"/>
                </a:lnTo>
                <a:lnTo>
                  <a:pt x="0" y="2249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405" r="-14870" t="0"/>
            </a:stretch>
          </a:blipFill>
          <a:ln>
            <a:noFill/>
          </a:ln>
        </p:spPr>
      </p:sp>
      <p:sp>
        <p:nvSpPr>
          <p:cNvPr id="325" name="Google Shape;325;g352b1208612_2_0"/>
          <p:cNvSpPr/>
          <p:nvPr/>
        </p:nvSpPr>
        <p:spPr>
          <a:xfrm>
            <a:off x="6096502" y="7303422"/>
            <a:ext cx="4608424" cy="2300540"/>
          </a:xfrm>
          <a:custGeom>
            <a:rect b="b" l="l" r="r" t="t"/>
            <a:pathLst>
              <a:path extrusionOk="0" h="2300540" w="4608424">
                <a:moveTo>
                  <a:pt x="0" y="0"/>
                </a:moveTo>
                <a:lnTo>
                  <a:pt x="4608425" y="0"/>
                </a:lnTo>
                <a:lnTo>
                  <a:pt x="4608425" y="2300540"/>
                </a:lnTo>
                <a:lnTo>
                  <a:pt x="0" y="23005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264" r="-10229" t="0"/>
            </a:stretch>
          </a:blipFill>
          <a:ln>
            <a:noFill/>
          </a:ln>
        </p:spPr>
      </p:sp>
      <p:sp>
        <p:nvSpPr>
          <p:cNvPr id="326" name="Google Shape;326;g352b1208612_2_0"/>
          <p:cNvSpPr txBox="1"/>
          <p:nvPr/>
        </p:nvSpPr>
        <p:spPr>
          <a:xfrm>
            <a:off x="1419705" y="444264"/>
            <a:ext cx="71304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35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PATIENTS NEED  ASSESSMENT SURVEY</a:t>
            </a:r>
            <a:endParaRPr/>
          </a:p>
        </p:txBody>
      </p:sp>
      <p:sp>
        <p:nvSpPr>
          <p:cNvPr id="327" name="Google Shape;327;g352b1208612_2_0"/>
          <p:cNvSpPr txBox="1"/>
          <p:nvPr/>
        </p:nvSpPr>
        <p:spPr>
          <a:xfrm>
            <a:off x="8550100" y="444276"/>
            <a:ext cx="83547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3" u="none" cap="none" strike="noStrike">
                <a:solidFill>
                  <a:srgbClr val="0130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Survey results from six patients recovering from upper extremity surgery highlight user preferences around video instructions, data sharing, and AI feedback features.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g352b1208612_2_49"/>
          <p:cNvGrpSpPr/>
          <p:nvPr/>
        </p:nvGrpSpPr>
        <p:grpSpPr>
          <a:xfrm>
            <a:off x="617854" y="729629"/>
            <a:ext cx="16641447" cy="9392233"/>
            <a:chOff x="0" y="-9525"/>
            <a:chExt cx="15648439" cy="8831792"/>
          </a:xfrm>
        </p:grpSpPr>
        <p:sp>
          <p:nvSpPr>
            <p:cNvPr id="333" name="Google Shape;333;g352b1208612_2_49"/>
            <p:cNvSpPr/>
            <p:nvPr/>
          </p:nvSpPr>
          <p:spPr>
            <a:xfrm>
              <a:off x="0" y="0"/>
              <a:ext cx="15648439" cy="8822267"/>
            </a:xfrm>
            <a:custGeom>
              <a:rect b="b" l="l" r="r" t="t"/>
              <a:pathLst>
                <a:path extrusionOk="0" h="8822267" w="15648439">
                  <a:moveTo>
                    <a:pt x="0" y="0"/>
                  </a:moveTo>
                  <a:lnTo>
                    <a:pt x="15648439" y="0"/>
                  </a:lnTo>
                  <a:lnTo>
                    <a:pt x="15648439" y="8822267"/>
                  </a:lnTo>
                  <a:lnTo>
                    <a:pt x="0" y="88222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4" name="Google Shape;334;g352b1208612_2_49"/>
            <p:cNvSpPr txBox="1"/>
            <p:nvPr/>
          </p:nvSpPr>
          <p:spPr>
            <a:xfrm>
              <a:off x="0" y="-9525"/>
              <a:ext cx="15648438" cy="8831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6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/>
            </a:p>
          </p:txBody>
        </p:sp>
      </p:grpSp>
      <p:grpSp>
        <p:nvGrpSpPr>
          <p:cNvPr id="335" name="Google Shape;335;g352b1208612_2_49"/>
          <p:cNvGrpSpPr/>
          <p:nvPr/>
        </p:nvGrpSpPr>
        <p:grpSpPr>
          <a:xfrm>
            <a:off x="1074809" y="1830891"/>
            <a:ext cx="8745216" cy="522716"/>
            <a:chOff x="0" y="-28575"/>
            <a:chExt cx="7114801" cy="425263"/>
          </a:xfrm>
        </p:grpSpPr>
        <p:sp>
          <p:nvSpPr>
            <p:cNvPr id="336" name="Google Shape;336;g352b1208612_2_49"/>
            <p:cNvSpPr/>
            <p:nvPr/>
          </p:nvSpPr>
          <p:spPr>
            <a:xfrm>
              <a:off x="0" y="0"/>
              <a:ext cx="7114801" cy="396688"/>
            </a:xfrm>
            <a:custGeom>
              <a:rect b="b" l="l" r="r" t="t"/>
              <a:pathLst>
                <a:path extrusionOk="0" h="396688" w="7114801">
                  <a:moveTo>
                    <a:pt x="10623" y="0"/>
                  </a:moveTo>
                  <a:lnTo>
                    <a:pt x="7104177" y="0"/>
                  </a:lnTo>
                  <a:cubicBezTo>
                    <a:pt x="7110044" y="0"/>
                    <a:pt x="7114801" y="4756"/>
                    <a:pt x="7114801" y="10623"/>
                  </a:cubicBezTo>
                  <a:lnTo>
                    <a:pt x="7114801" y="386065"/>
                  </a:lnTo>
                  <a:cubicBezTo>
                    <a:pt x="7114801" y="388882"/>
                    <a:pt x="7113681" y="391584"/>
                    <a:pt x="7111689" y="393577"/>
                  </a:cubicBezTo>
                  <a:cubicBezTo>
                    <a:pt x="7109697" y="395569"/>
                    <a:pt x="7106995" y="396688"/>
                    <a:pt x="7104177" y="396688"/>
                  </a:cubicBezTo>
                  <a:lnTo>
                    <a:pt x="10623" y="396688"/>
                  </a:lnTo>
                  <a:cubicBezTo>
                    <a:pt x="4756" y="396688"/>
                    <a:pt x="0" y="391932"/>
                    <a:pt x="0" y="386065"/>
                  </a:cubicBezTo>
                  <a:lnTo>
                    <a:pt x="0" y="10623"/>
                  </a:lnTo>
                  <a:cubicBezTo>
                    <a:pt x="0" y="4756"/>
                    <a:pt x="4756" y="0"/>
                    <a:pt x="106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g352b1208612_2_49"/>
            <p:cNvSpPr txBox="1"/>
            <p:nvPr/>
          </p:nvSpPr>
          <p:spPr>
            <a:xfrm>
              <a:off x="0" y="-28575"/>
              <a:ext cx="7114801" cy="425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70" u="none" cap="none" strike="noStrike">
                  <a:solidFill>
                    <a:srgbClr val="01306D"/>
                  </a:solidFill>
                  <a:latin typeface="Arial"/>
                  <a:ea typeface="Arial"/>
                  <a:cs typeface="Arial"/>
                  <a:sym typeface="Arial"/>
                </a:rPr>
                <a:t>CLINICAL INSIGHT &amp; MONITORING</a:t>
              </a:r>
              <a:endParaRPr/>
            </a:p>
          </p:txBody>
        </p:sp>
      </p:grpSp>
      <p:grpSp>
        <p:nvGrpSpPr>
          <p:cNvPr id="338" name="Google Shape;338;g352b1208612_2_49"/>
          <p:cNvGrpSpPr/>
          <p:nvPr/>
        </p:nvGrpSpPr>
        <p:grpSpPr>
          <a:xfrm>
            <a:off x="1074809" y="5803962"/>
            <a:ext cx="8955076" cy="502224"/>
            <a:chOff x="0" y="-28575"/>
            <a:chExt cx="7285535" cy="408592"/>
          </a:xfrm>
        </p:grpSpPr>
        <p:sp>
          <p:nvSpPr>
            <p:cNvPr id="339" name="Google Shape;339;g352b1208612_2_49"/>
            <p:cNvSpPr/>
            <p:nvPr/>
          </p:nvSpPr>
          <p:spPr>
            <a:xfrm>
              <a:off x="0" y="0"/>
              <a:ext cx="7285535" cy="380017"/>
            </a:xfrm>
            <a:custGeom>
              <a:rect b="b" l="l" r="r" t="t"/>
              <a:pathLst>
                <a:path extrusionOk="0" h="380017" w="7285535">
                  <a:moveTo>
                    <a:pt x="10374" y="0"/>
                  </a:moveTo>
                  <a:lnTo>
                    <a:pt x="7275161" y="0"/>
                  </a:lnTo>
                  <a:cubicBezTo>
                    <a:pt x="7277912" y="0"/>
                    <a:pt x="7280551" y="1093"/>
                    <a:pt x="7282497" y="3039"/>
                  </a:cubicBezTo>
                  <a:cubicBezTo>
                    <a:pt x="7284442" y="4984"/>
                    <a:pt x="7285535" y="7623"/>
                    <a:pt x="7285535" y="10374"/>
                  </a:cubicBezTo>
                  <a:lnTo>
                    <a:pt x="7285535" y="369642"/>
                  </a:lnTo>
                  <a:cubicBezTo>
                    <a:pt x="7285535" y="372394"/>
                    <a:pt x="7284442" y="375033"/>
                    <a:pt x="7282497" y="376978"/>
                  </a:cubicBezTo>
                  <a:cubicBezTo>
                    <a:pt x="7280551" y="378924"/>
                    <a:pt x="7277912" y="380017"/>
                    <a:pt x="7275161" y="380017"/>
                  </a:cubicBezTo>
                  <a:lnTo>
                    <a:pt x="10374" y="380017"/>
                  </a:lnTo>
                  <a:cubicBezTo>
                    <a:pt x="7623" y="380017"/>
                    <a:pt x="4984" y="378924"/>
                    <a:pt x="3039" y="376978"/>
                  </a:cubicBezTo>
                  <a:cubicBezTo>
                    <a:pt x="1093" y="375033"/>
                    <a:pt x="0" y="372394"/>
                    <a:pt x="0" y="369642"/>
                  </a:cubicBezTo>
                  <a:lnTo>
                    <a:pt x="0" y="10374"/>
                  </a:lnTo>
                  <a:cubicBezTo>
                    <a:pt x="0" y="7623"/>
                    <a:pt x="1093" y="4984"/>
                    <a:pt x="3039" y="3039"/>
                  </a:cubicBezTo>
                  <a:cubicBezTo>
                    <a:pt x="4984" y="1093"/>
                    <a:pt x="7623" y="0"/>
                    <a:pt x="10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g352b1208612_2_49"/>
            <p:cNvSpPr txBox="1"/>
            <p:nvPr/>
          </p:nvSpPr>
          <p:spPr>
            <a:xfrm>
              <a:off x="0" y="-28575"/>
              <a:ext cx="7285535" cy="4085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70" u="none" cap="none" strike="noStrike">
                  <a:solidFill>
                    <a:srgbClr val="01306D"/>
                  </a:solidFill>
                  <a:latin typeface="Arial"/>
                  <a:ea typeface="Arial"/>
                  <a:cs typeface="Arial"/>
                  <a:sym typeface="Arial"/>
                </a:rPr>
                <a:t>FEATURE RECOMMENDATIONS</a:t>
              </a:r>
              <a:endParaRPr/>
            </a:p>
          </p:txBody>
        </p:sp>
      </p:grpSp>
      <p:grpSp>
        <p:nvGrpSpPr>
          <p:cNvPr id="341" name="Google Shape;341;g352b1208612_2_49"/>
          <p:cNvGrpSpPr/>
          <p:nvPr/>
        </p:nvGrpSpPr>
        <p:grpSpPr>
          <a:xfrm>
            <a:off x="1666969" y="6427367"/>
            <a:ext cx="7770756" cy="3498319"/>
            <a:chOff x="0" y="0"/>
            <a:chExt cx="6322014" cy="2846109"/>
          </a:xfrm>
        </p:grpSpPr>
        <p:sp>
          <p:nvSpPr>
            <p:cNvPr id="342" name="Google Shape;342;g352b1208612_2_49"/>
            <p:cNvSpPr/>
            <p:nvPr/>
          </p:nvSpPr>
          <p:spPr>
            <a:xfrm>
              <a:off x="0" y="0"/>
              <a:ext cx="6322014" cy="2846109"/>
            </a:xfrm>
            <a:custGeom>
              <a:rect b="b" l="l" r="r" t="t"/>
              <a:pathLst>
                <a:path extrusionOk="0" h="2846109" w="6322014">
                  <a:moveTo>
                    <a:pt x="11955" y="0"/>
                  </a:moveTo>
                  <a:lnTo>
                    <a:pt x="6310059" y="0"/>
                  </a:lnTo>
                  <a:cubicBezTo>
                    <a:pt x="6313229" y="0"/>
                    <a:pt x="6316270" y="1260"/>
                    <a:pt x="6318512" y="3502"/>
                  </a:cubicBezTo>
                  <a:cubicBezTo>
                    <a:pt x="6320754" y="5744"/>
                    <a:pt x="6322014" y="8785"/>
                    <a:pt x="6322014" y="11955"/>
                  </a:cubicBezTo>
                  <a:lnTo>
                    <a:pt x="6322014" y="2834154"/>
                  </a:lnTo>
                  <a:cubicBezTo>
                    <a:pt x="6322014" y="2840757"/>
                    <a:pt x="6316661" y="2846109"/>
                    <a:pt x="6310059" y="2846109"/>
                  </a:cubicBezTo>
                  <a:lnTo>
                    <a:pt x="11955" y="2846109"/>
                  </a:lnTo>
                  <a:cubicBezTo>
                    <a:pt x="5353" y="2846109"/>
                    <a:pt x="0" y="2840757"/>
                    <a:pt x="0" y="2834154"/>
                  </a:cubicBezTo>
                  <a:lnTo>
                    <a:pt x="0" y="11955"/>
                  </a:lnTo>
                  <a:cubicBezTo>
                    <a:pt x="0" y="5353"/>
                    <a:pt x="5353" y="0"/>
                    <a:pt x="11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352b1208612_2_49"/>
            <p:cNvSpPr txBox="1"/>
            <p:nvPr/>
          </p:nvSpPr>
          <p:spPr>
            <a:xfrm>
              <a:off x="0" y="9525"/>
              <a:ext cx="6322014" cy="2836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EDUCATION ON DIAGNOSIS 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PATIENT LOG TO TRACK PAIN AND SYMPTOMS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MAYBE EDUCATION ON THE ACTUAL SURGICAL PROCEDURE — VIDEOS OR PRESENTATIONS THAT EXPLAIN IT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VIDEOS OF EXERCISES; KINEMATIC MEASUREMENTS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VIDEO EXAMPLES, ABILITY TO ADJUST GOALS AS NEEDED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PAIN LEVELS, MOTIVATION, COMPLIANCE WITH HEP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OPTION TO ADD VIDEOTAPING AND/OR PICTURES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LOTS OF VISUALS TO SHOW PROGRESS THAT WOULD BE MOTIVATING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14-DAY POST-OP DAILY PATIENT CHECK-IN LOG, INCLUDING: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PAIN SCALE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FUNCTIONAL LIMITATION ASSESSMENT</a:t>
              </a:r>
              <a:endParaRPr/>
            </a:p>
            <a:p>
              <a:pPr indent="-170735" lvl="1" marL="341469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Clr>
                  <a:srgbClr val="01306D"/>
                </a:buClr>
                <a:buSzPts val="1581"/>
                <a:buFont typeface="Arial"/>
                <a:buChar char="•"/>
              </a:pPr>
              <a:r>
                <a:rPr b="1" i="0" lang="en-US" sz="15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MOTIVATION QUESTIONNAIRE</a:t>
              </a:r>
              <a:endParaRPr/>
            </a:p>
            <a:p>
              <a:pPr indent="0" lvl="0" marL="0" marR="0" rtl="0" algn="l">
                <a:lnSpc>
                  <a:spcPct val="11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581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44" name="Google Shape;344;g352b1208612_2_49"/>
          <p:cNvGrpSpPr/>
          <p:nvPr/>
        </p:nvGrpSpPr>
        <p:grpSpPr>
          <a:xfrm>
            <a:off x="11390851" y="1830891"/>
            <a:ext cx="5241276" cy="564104"/>
            <a:chOff x="0" y="-28575"/>
            <a:chExt cx="4264118" cy="458935"/>
          </a:xfrm>
        </p:grpSpPr>
        <p:sp>
          <p:nvSpPr>
            <p:cNvPr id="345" name="Google Shape;345;g352b1208612_2_49"/>
            <p:cNvSpPr/>
            <p:nvPr/>
          </p:nvSpPr>
          <p:spPr>
            <a:xfrm>
              <a:off x="0" y="0"/>
              <a:ext cx="4264118" cy="430360"/>
            </a:xfrm>
            <a:custGeom>
              <a:rect b="b" l="l" r="r" t="t"/>
              <a:pathLst>
                <a:path extrusionOk="0" h="430360" w="4264118">
                  <a:moveTo>
                    <a:pt x="17725" y="0"/>
                  </a:moveTo>
                  <a:lnTo>
                    <a:pt x="4246392" y="0"/>
                  </a:lnTo>
                  <a:cubicBezTo>
                    <a:pt x="4251093" y="0"/>
                    <a:pt x="4255602" y="1867"/>
                    <a:pt x="4258926" y="5192"/>
                  </a:cubicBezTo>
                  <a:cubicBezTo>
                    <a:pt x="4262250" y="8516"/>
                    <a:pt x="4264118" y="13024"/>
                    <a:pt x="4264118" y="17725"/>
                  </a:cubicBezTo>
                  <a:lnTo>
                    <a:pt x="4264118" y="412635"/>
                  </a:lnTo>
                  <a:cubicBezTo>
                    <a:pt x="4264118" y="417336"/>
                    <a:pt x="4262250" y="421844"/>
                    <a:pt x="4258926" y="425168"/>
                  </a:cubicBezTo>
                  <a:cubicBezTo>
                    <a:pt x="4255602" y="428493"/>
                    <a:pt x="4251093" y="430360"/>
                    <a:pt x="4246392" y="430360"/>
                  </a:cubicBezTo>
                  <a:lnTo>
                    <a:pt x="17725" y="430360"/>
                  </a:lnTo>
                  <a:cubicBezTo>
                    <a:pt x="13024" y="430360"/>
                    <a:pt x="8516" y="428493"/>
                    <a:pt x="5192" y="425168"/>
                  </a:cubicBezTo>
                  <a:cubicBezTo>
                    <a:pt x="1867" y="421844"/>
                    <a:pt x="0" y="417336"/>
                    <a:pt x="0" y="412635"/>
                  </a:cubicBezTo>
                  <a:lnTo>
                    <a:pt x="0" y="17725"/>
                  </a:lnTo>
                  <a:cubicBezTo>
                    <a:pt x="0" y="13024"/>
                    <a:pt x="1867" y="8516"/>
                    <a:pt x="5192" y="5192"/>
                  </a:cubicBezTo>
                  <a:cubicBezTo>
                    <a:pt x="8516" y="1867"/>
                    <a:pt x="13024" y="0"/>
                    <a:pt x="17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g352b1208612_2_49"/>
            <p:cNvSpPr txBox="1"/>
            <p:nvPr/>
          </p:nvSpPr>
          <p:spPr>
            <a:xfrm>
              <a:off x="0" y="-28575"/>
              <a:ext cx="4264118" cy="458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70" u="none" cap="none" strike="noStrike">
                  <a:solidFill>
                    <a:srgbClr val="01306D"/>
                  </a:solidFill>
                  <a:latin typeface="Arial"/>
                  <a:ea typeface="Arial"/>
                  <a:cs typeface="Arial"/>
                  <a:sym typeface="Arial"/>
                </a:rPr>
                <a:t>COMMUNICATION &amp; FEEDBACK</a:t>
              </a:r>
              <a:endParaRPr/>
            </a:p>
          </p:txBody>
        </p:sp>
      </p:grpSp>
      <p:grpSp>
        <p:nvGrpSpPr>
          <p:cNvPr id="347" name="Google Shape;347;g352b1208612_2_49"/>
          <p:cNvGrpSpPr/>
          <p:nvPr/>
        </p:nvGrpSpPr>
        <p:grpSpPr>
          <a:xfrm>
            <a:off x="11390851" y="5834858"/>
            <a:ext cx="5241276" cy="550346"/>
            <a:chOff x="0" y="-28575"/>
            <a:chExt cx="5627103" cy="590858"/>
          </a:xfrm>
        </p:grpSpPr>
        <p:sp>
          <p:nvSpPr>
            <p:cNvPr id="348" name="Google Shape;348;g352b1208612_2_49"/>
            <p:cNvSpPr/>
            <p:nvPr/>
          </p:nvSpPr>
          <p:spPr>
            <a:xfrm>
              <a:off x="0" y="0"/>
              <a:ext cx="5627103" cy="562283"/>
            </a:xfrm>
            <a:custGeom>
              <a:rect b="b" l="l" r="r" t="t"/>
              <a:pathLst>
                <a:path extrusionOk="0" h="562283" w="5627103">
                  <a:moveTo>
                    <a:pt x="17725" y="0"/>
                  </a:moveTo>
                  <a:lnTo>
                    <a:pt x="5609378" y="0"/>
                  </a:lnTo>
                  <a:cubicBezTo>
                    <a:pt x="5614079" y="0"/>
                    <a:pt x="5618588" y="1867"/>
                    <a:pt x="5621912" y="5192"/>
                  </a:cubicBezTo>
                  <a:cubicBezTo>
                    <a:pt x="5625236" y="8516"/>
                    <a:pt x="5627103" y="13024"/>
                    <a:pt x="5627103" y="17725"/>
                  </a:cubicBezTo>
                  <a:lnTo>
                    <a:pt x="5627103" y="544558"/>
                  </a:lnTo>
                  <a:cubicBezTo>
                    <a:pt x="5627103" y="549259"/>
                    <a:pt x="5625236" y="553767"/>
                    <a:pt x="5621912" y="557091"/>
                  </a:cubicBezTo>
                  <a:cubicBezTo>
                    <a:pt x="5618588" y="560416"/>
                    <a:pt x="5614079" y="562283"/>
                    <a:pt x="5609378" y="562283"/>
                  </a:cubicBezTo>
                  <a:lnTo>
                    <a:pt x="17725" y="562283"/>
                  </a:lnTo>
                  <a:cubicBezTo>
                    <a:pt x="13024" y="562283"/>
                    <a:pt x="8516" y="560416"/>
                    <a:pt x="5192" y="557091"/>
                  </a:cubicBezTo>
                  <a:cubicBezTo>
                    <a:pt x="1867" y="553767"/>
                    <a:pt x="0" y="549259"/>
                    <a:pt x="0" y="544558"/>
                  </a:cubicBezTo>
                  <a:lnTo>
                    <a:pt x="0" y="17725"/>
                  </a:lnTo>
                  <a:cubicBezTo>
                    <a:pt x="0" y="13024"/>
                    <a:pt x="1867" y="8516"/>
                    <a:pt x="5192" y="5192"/>
                  </a:cubicBezTo>
                  <a:cubicBezTo>
                    <a:pt x="8516" y="1867"/>
                    <a:pt x="13024" y="0"/>
                    <a:pt x="17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g352b1208612_2_49"/>
            <p:cNvSpPr txBox="1"/>
            <p:nvPr/>
          </p:nvSpPr>
          <p:spPr>
            <a:xfrm>
              <a:off x="0" y="-28575"/>
              <a:ext cx="5627103" cy="590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70" u="none" cap="none" strike="noStrike">
                  <a:solidFill>
                    <a:srgbClr val="01306D"/>
                  </a:solidFill>
                  <a:latin typeface="Arial"/>
                  <a:ea typeface="Arial"/>
                  <a:cs typeface="Arial"/>
                  <a:sym typeface="Arial"/>
                </a:rPr>
                <a:t>PATIENT ENGAGEMENT STRATEGIES</a:t>
              </a:r>
              <a:endParaRPr/>
            </a:p>
          </p:txBody>
        </p:sp>
      </p:grpSp>
      <p:grpSp>
        <p:nvGrpSpPr>
          <p:cNvPr id="350" name="Google Shape;350;g352b1208612_2_49"/>
          <p:cNvGrpSpPr/>
          <p:nvPr/>
        </p:nvGrpSpPr>
        <p:grpSpPr>
          <a:xfrm>
            <a:off x="1028700" y="759173"/>
            <a:ext cx="16230600" cy="1049691"/>
            <a:chOff x="0" y="-9525"/>
            <a:chExt cx="9302717" cy="601640"/>
          </a:xfrm>
        </p:grpSpPr>
        <p:sp>
          <p:nvSpPr>
            <p:cNvPr id="351" name="Google Shape;351;g352b1208612_2_49"/>
            <p:cNvSpPr/>
            <p:nvPr/>
          </p:nvSpPr>
          <p:spPr>
            <a:xfrm>
              <a:off x="0" y="0"/>
              <a:ext cx="9302717" cy="592115"/>
            </a:xfrm>
            <a:custGeom>
              <a:rect b="b" l="l" r="r" t="t"/>
              <a:pathLst>
                <a:path extrusionOk="0" h="592115" w="9302717">
                  <a:moveTo>
                    <a:pt x="11448" y="0"/>
                  </a:moveTo>
                  <a:lnTo>
                    <a:pt x="9291269" y="0"/>
                  </a:lnTo>
                  <a:cubicBezTo>
                    <a:pt x="9297592" y="0"/>
                    <a:pt x="9302717" y="5125"/>
                    <a:pt x="9302717" y="11448"/>
                  </a:cubicBezTo>
                  <a:lnTo>
                    <a:pt x="9302717" y="580667"/>
                  </a:lnTo>
                  <a:cubicBezTo>
                    <a:pt x="9302717" y="583703"/>
                    <a:pt x="9301511" y="586615"/>
                    <a:pt x="9299364" y="588762"/>
                  </a:cubicBezTo>
                  <a:cubicBezTo>
                    <a:pt x="9297218" y="590909"/>
                    <a:pt x="9294306" y="592115"/>
                    <a:pt x="9291269" y="592115"/>
                  </a:cubicBezTo>
                  <a:lnTo>
                    <a:pt x="11448" y="592115"/>
                  </a:lnTo>
                  <a:cubicBezTo>
                    <a:pt x="8412" y="592115"/>
                    <a:pt x="5500" y="590909"/>
                    <a:pt x="3353" y="588762"/>
                  </a:cubicBezTo>
                  <a:cubicBezTo>
                    <a:pt x="1206" y="586615"/>
                    <a:pt x="0" y="583703"/>
                    <a:pt x="0" y="580667"/>
                  </a:cubicBezTo>
                  <a:lnTo>
                    <a:pt x="0" y="11448"/>
                  </a:lnTo>
                  <a:cubicBezTo>
                    <a:pt x="0" y="8412"/>
                    <a:pt x="1206" y="5500"/>
                    <a:pt x="3353" y="3353"/>
                  </a:cubicBezTo>
                  <a:cubicBezTo>
                    <a:pt x="5500" y="1206"/>
                    <a:pt x="8412" y="0"/>
                    <a:pt x="11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g352b1208612_2_49"/>
            <p:cNvSpPr txBox="1"/>
            <p:nvPr/>
          </p:nvSpPr>
          <p:spPr>
            <a:xfrm>
              <a:off x="0" y="-9525"/>
              <a:ext cx="9302717" cy="6016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74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3" name="Google Shape;353;g352b1208612_2_49"/>
          <p:cNvCxnSpPr/>
          <p:nvPr/>
        </p:nvCxnSpPr>
        <p:spPr>
          <a:xfrm flipH="1" rot="10800000">
            <a:off x="15151532" y="3478012"/>
            <a:ext cx="195965" cy="24129"/>
          </a:xfrm>
          <a:prstGeom prst="straightConnector1">
            <a:avLst/>
          </a:prstGeom>
          <a:noFill/>
          <a:ln cap="rnd" cmpd="sng" w="9525">
            <a:solidFill>
              <a:srgbClr val="00CC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354" name="Google Shape;354;g352b1208612_2_49"/>
          <p:cNvGrpSpPr/>
          <p:nvPr/>
        </p:nvGrpSpPr>
        <p:grpSpPr>
          <a:xfrm>
            <a:off x="1028700" y="2439331"/>
            <a:ext cx="3775417" cy="813666"/>
            <a:chOff x="0" y="0"/>
            <a:chExt cx="3071546" cy="661970"/>
          </a:xfrm>
        </p:grpSpPr>
        <p:sp>
          <p:nvSpPr>
            <p:cNvPr id="355" name="Google Shape;355;g352b1208612_2_49"/>
            <p:cNvSpPr/>
            <p:nvPr/>
          </p:nvSpPr>
          <p:spPr>
            <a:xfrm>
              <a:off x="0" y="0"/>
              <a:ext cx="3071546" cy="661970"/>
            </a:xfrm>
            <a:custGeom>
              <a:rect b="b" l="l" r="r" t="t"/>
              <a:pathLst>
                <a:path extrusionOk="0" h="661970" w="3071546">
                  <a:moveTo>
                    <a:pt x="24607" y="0"/>
                  </a:moveTo>
                  <a:lnTo>
                    <a:pt x="3046939" y="0"/>
                  </a:lnTo>
                  <a:cubicBezTo>
                    <a:pt x="3060529" y="0"/>
                    <a:pt x="3071546" y="11017"/>
                    <a:pt x="3071546" y="24607"/>
                  </a:cubicBezTo>
                  <a:lnTo>
                    <a:pt x="3071546" y="637363"/>
                  </a:lnTo>
                  <a:cubicBezTo>
                    <a:pt x="3071546" y="643889"/>
                    <a:pt x="3068954" y="650148"/>
                    <a:pt x="3064339" y="654763"/>
                  </a:cubicBezTo>
                  <a:cubicBezTo>
                    <a:pt x="3059724" y="659377"/>
                    <a:pt x="3053465" y="661970"/>
                    <a:pt x="3046939" y="661970"/>
                  </a:cubicBezTo>
                  <a:lnTo>
                    <a:pt x="24607" y="661970"/>
                  </a:lnTo>
                  <a:cubicBezTo>
                    <a:pt x="11017" y="661970"/>
                    <a:pt x="0" y="650953"/>
                    <a:pt x="0" y="637363"/>
                  </a:cubicBezTo>
                  <a:lnTo>
                    <a:pt x="0" y="24607"/>
                  </a:lnTo>
                  <a:cubicBezTo>
                    <a:pt x="0" y="18081"/>
                    <a:pt x="2593" y="11822"/>
                    <a:pt x="7207" y="7207"/>
                  </a:cubicBezTo>
                  <a:cubicBezTo>
                    <a:pt x="11822" y="2593"/>
                    <a:pt x="18081" y="0"/>
                    <a:pt x="24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g352b1208612_2_49"/>
            <p:cNvSpPr txBox="1"/>
            <p:nvPr/>
          </p:nvSpPr>
          <p:spPr>
            <a:xfrm>
              <a:off x="0" y="0"/>
              <a:ext cx="3071546" cy="661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ctr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HOW IMPORTANT IS IT TO MONITOR A PATIENT’S GRIP STRENGTH AND RANGE OF MOTION (ROM)?</a:t>
              </a:r>
              <a:endParaRPr/>
            </a:p>
          </p:txBody>
        </p:sp>
      </p:grpSp>
      <p:grpSp>
        <p:nvGrpSpPr>
          <p:cNvPr id="357" name="Google Shape;357;g352b1208612_2_49"/>
          <p:cNvGrpSpPr/>
          <p:nvPr/>
        </p:nvGrpSpPr>
        <p:grpSpPr>
          <a:xfrm>
            <a:off x="5973994" y="2439331"/>
            <a:ext cx="3463732" cy="1032741"/>
            <a:chOff x="0" y="0"/>
            <a:chExt cx="2817970" cy="840202"/>
          </a:xfrm>
        </p:grpSpPr>
        <p:sp>
          <p:nvSpPr>
            <p:cNvPr id="358" name="Google Shape;358;g352b1208612_2_49"/>
            <p:cNvSpPr/>
            <p:nvPr/>
          </p:nvSpPr>
          <p:spPr>
            <a:xfrm>
              <a:off x="0" y="0"/>
              <a:ext cx="2817970" cy="840202"/>
            </a:xfrm>
            <a:custGeom>
              <a:rect b="b" l="l" r="r" t="t"/>
              <a:pathLst>
                <a:path extrusionOk="0" h="840202" w="2817970">
                  <a:moveTo>
                    <a:pt x="26822" y="0"/>
                  </a:moveTo>
                  <a:lnTo>
                    <a:pt x="2791149" y="0"/>
                  </a:lnTo>
                  <a:cubicBezTo>
                    <a:pt x="2805962" y="0"/>
                    <a:pt x="2817970" y="12008"/>
                    <a:pt x="2817970" y="26822"/>
                  </a:cubicBezTo>
                  <a:lnTo>
                    <a:pt x="2817970" y="813380"/>
                  </a:lnTo>
                  <a:cubicBezTo>
                    <a:pt x="2817970" y="828193"/>
                    <a:pt x="2805962" y="840202"/>
                    <a:pt x="2791149" y="840202"/>
                  </a:cubicBezTo>
                  <a:lnTo>
                    <a:pt x="26822" y="840202"/>
                  </a:lnTo>
                  <a:cubicBezTo>
                    <a:pt x="12008" y="840202"/>
                    <a:pt x="0" y="828193"/>
                    <a:pt x="0" y="813380"/>
                  </a:cubicBezTo>
                  <a:lnTo>
                    <a:pt x="0" y="26822"/>
                  </a:lnTo>
                  <a:cubicBezTo>
                    <a:pt x="0" y="12008"/>
                    <a:pt x="12008" y="0"/>
                    <a:pt x="26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g352b1208612_2_49"/>
            <p:cNvSpPr txBox="1"/>
            <p:nvPr/>
          </p:nvSpPr>
          <p:spPr>
            <a:xfrm>
              <a:off x="0" y="0"/>
              <a:ext cx="2817970" cy="84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l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WOULD AI-BASED REAL-TIME FEEDBACK ON A PATIENT’S EXERCISE FORM BE USEFUL FOR REMOTE MONITORING?</a:t>
              </a:r>
              <a:endParaRPr/>
            </a:p>
          </p:txBody>
        </p:sp>
      </p:grpSp>
      <p:grpSp>
        <p:nvGrpSpPr>
          <p:cNvPr id="360" name="Google Shape;360;g352b1208612_2_49"/>
          <p:cNvGrpSpPr/>
          <p:nvPr/>
        </p:nvGrpSpPr>
        <p:grpSpPr>
          <a:xfrm>
            <a:off x="12320604" y="2463850"/>
            <a:ext cx="3975663" cy="813666"/>
            <a:chOff x="0" y="0"/>
            <a:chExt cx="3234460" cy="661970"/>
          </a:xfrm>
        </p:grpSpPr>
        <p:sp>
          <p:nvSpPr>
            <p:cNvPr id="361" name="Google Shape;361;g352b1208612_2_49"/>
            <p:cNvSpPr/>
            <p:nvPr/>
          </p:nvSpPr>
          <p:spPr>
            <a:xfrm>
              <a:off x="0" y="0"/>
              <a:ext cx="3234460" cy="661970"/>
            </a:xfrm>
            <a:custGeom>
              <a:rect b="b" l="l" r="r" t="t"/>
              <a:pathLst>
                <a:path extrusionOk="0" h="661970" w="3234460">
                  <a:moveTo>
                    <a:pt x="23368" y="0"/>
                  </a:moveTo>
                  <a:lnTo>
                    <a:pt x="3211092" y="0"/>
                  </a:lnTo>
                  <a:cubicBezTo>
                    <a:pt x="3217289" y="0"/>
                    <a:pt x="3223233" y="2462"/>
                    <a:pt x="3227615" y="6844"/>
                  </a:cubicBezTo>
                  <a:cubicBezTo>
                    <a:pt x="3231998" y="11227"/>
                    <a:pt x="3234460" y="17170"/>
                    <a:pt x="3234460" y="23368"/>
                  </a:cubicBezTo>
                  <a:lnTo>
                    <a:pt x="3234460" y="638602"/>
                  </a:lnTo>
                  <a:cubicBezTo>
                    <a:pt x="3234460" y="651508"/>
                    <a:pt x="3223997" y="661970"/>
                    <a:pt x="3211092" y="661970"/>
                  </a:cubicBezTo>
                  <a:lnTo>
                    <a:pt x="23368" y="661970"/>
                  </a:lnTo>
                  <a:cubicBezTo>
                    <a:pt x="10462" y="661970"/>
                    <a:pt x="0" y="651508"/>
                    <a:pt x="0" y="638602"/>
                  </a:cubicBezTo>
                  <a:lnTo>
                    <a:pt x="0" y="23368"/>
                  </a:lnTo>
                  <a:cubicBezTo>
                    <a:pt x="0" y="10462"/>
                    <a:pt x="10462" y="0"/>
                    <a:pt x="23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g352b1208612_2_49"/>
            <p:cNvSpPr txBox="1"/>
            <p:nvPr/>
          </p:nvSpPr>
          <p:spPr>
            <a:xfrm>
              <a:off x="0" y="0"/>
              <a:ext cx="3234460" cy="661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l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HOW OFTEN WOULD YOU LIKE TO RECEIVE PROGRESS UPDATES FROM PATIENTS?</a:t>
              </a:r>
              <a:endParaRPr/>
            </a:p>
          </p:txBody>
        </p:sp>
      </p:grpSp>
      <p:grpSp>
        <p:nvGrpSpPr>
          <p:cNvPr id="363" name="Google Shape;363;g352b1208612_2_49"/>
          <p:cNvGrpSpPr/>
          <p:nvPr/>
        </p:nvGrpSpPr>
        <p:grpSpPr>
          <a:xfrm>
            <a:off x="12442310" y="6515760"/>
            <a:ext cx="4189817" cy="813666"/>
            <a:chOff x="0" y="0"/>
            <a:chExt cx="3408688" cy="661970"/>
          </a:xfrm>
        </p:grpSpPr>
        <p:sp>
          <p:nvSpPr>
            <p:cNvPr id="364" name="Google Shape;364;g352b1208612_2_49"/>
            <p:cNvSpPr/>
            <p:nvPr/>
          </p:nvSpPr>
          <p:spPr>
            <a:xfrm>
              <a:off x="0" y="0"/>
              <a:ext cx="3408688" cy="661970"/>
            </a:xfrm>
            <a:custGeom>
              <a:rect b="b" l="l" r="r" t="t"/>
              <a:pathLst>
                <a:path extrusionOk="0" h="661970" w="3408688">
                  <a:moveTo>
                    <a:pt x="22174" y="0"/>
                  </a:moveTo>
                  <a:lnTo>
                    <a:pt x="3386514" y="0"/>
                  </a:lnTo>
                  <a:cubicBezTo>
                    <a:pt x="3392395" y="0"/>
                    <a:pt x="3398035" y="2336"/>
                    <a:pt x="3402193" y="6494"/>
                  </a:cubicBezTo>
                  <a:cubicBezTo>
                    <a:pt x="3406351" y="10653"/>
                    <a:pt x="3408688" y="16293"/>
                    <a:pt x="3408688" y="22174"/>
                  </a:cubicBezTo>
                  <a:lnTo>
                    <a:pt x="3408688" y="639797"/>
                  </a:lnTo>
                  <a:cubicBezTo>
                    <a:pt x="3408688" y="652043"/>
                    <a:pt x="3398760" y="661970"/>
                    <a:pt x="3386514" y="661970"/>
                  </a:cubicBezTo>
                  <a:lnTo>
                    <a:pt x="22174" y="661970"/>
                  </a:lnTo>
                  <a:cubicBezTo>
                    <a:pt x="9927" y="661970"/>
                    <a:pt x="0" y="652043"/>
                    <a:pt x="0" y="639797"/>
                  </a:cubicBezTo>
                  <a:lnTo>
                    <a:pt x="0" y="22174"/>
                  </a:lnTo>
                  <a:cubicBezTo>
                    <a:pt x="0" y="9927"/>
                    <a:pt x="9927" y="0"/>
                    <a:pt x="22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g352b1208612_2_49"/>
            <p:cNvSpPr txBox="1"/>
            <p:nvPr/>
          </p:nvSpPr>
          <p:spPr>
            <a:xfrm>
              <a:off x="0" y="0"/>
              <a:ext cx="3408688" cy="661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000" lIns="24000" spcFirstLastPara="1" rIns="24000" wrap="square" tIns="24000">
              <a:noAutofit/>
            </a:bodyPr>
            <a:lstStyle/>
            <a:p>
              <a:pPr indent="0" lvl="0" marL="0" marR="0" rtl="0" algn="l">
                <a:lnSpc>
                  <a:spcPct val="119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81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HOW IMPORTANT IS GAMIFICATION (BADGES, STREAKS, PROGRESS MILESTONES) IN MOTIVATING PATIENTS?</a:t>
              </a:r>
              <a:endParaRPr/>
            </a:p>
          </p:txBody>
        </p:sp>
      </p:grpSp>
      <p:sp>
        <p:nvSpPr>
          <p:cNvPr id="366" name="Google Shape;366;g352b1208612_2_49"/>
          <p:cNvSpPr/>
          <p:nvPr/>
        </p:nvSpPr>
        <p:spPr>
          <a:xfrm>
            <a:off x="1028700" y="3478012"/>
            <a:ext cx="4418717" cy="2139513"/>
          </a:xfrm>
          <a:custGeom>
            <a:rect b="b" l="l" r="r" t="t"/>
            <a:pathLst>
              <a:path extrusionOk="0" h="2139513" w="4418717">
                <a:moveTo>
                  <a:pt x="0" y="0"/>
                </a:moveTo>
                <a:lnTo>
                  <a:pt x="4418717" y="0"/>
                </a:lnTo>
                <a:lnTo>
                  <a:pt x="4418717" y="2139513"/>
                </a:lnTo>
                <a:lnTo>
                  <a:pt x="0" y="2139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472" r="-16881" t="0"/>
            </a:stretch>
          </a:blipFill>
          <a:ln>
            <a:noFill/>
          </a:ln>
        </p:spPr>
      </p:sp>
      <p:sp>
        <p:nvSpPr>
          <p:cNvPr id="367" name="Google Shape;367;g352b1208612_2_49"/>
          <p:cNvSpPr/>
          <p:nvPr/>
        </p:nvSpPr>
        <p:spPr>
          <a:xfrm>
            <a:off x="5552347" y="3502142"/>
            <a:ext cx="4477538" cy="2170180"/>
          </a:xfrm>
          <a:custGeom>
            <a:rect b="b" l="l" r="r" t="t"/>
            <a:pathLst>
              <a:path extrusionOk="0" h="2170180" w="4477538">
                <a:moveTo>
                  <a:pt x="0" y="0"/>
                </a:moveTo>
                <a:lnTo>
                  <a:pt x="4477538" y="0"/>
                </a:lnTo>
                <a:lnTo>
                  <a:pt x="4477538" y="2170179"/>
                </a:lnTo>
                <a:lnTo>
                  <a:pt x="0" y="2170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11" r="-16927" t="-1724"/>
            </a:stretch>
          </a:blipFill>
          <a:ln>
            <a:noFill/>
          </a:ln>
        </p:spPr>
      </p:sp>
      <p:sp>
        <p:nvSpPr>
          <p:cNvPr id="368" name="Google Shape;368;g352b1208612_2_49"/>
          <p:cNvSpPr/>
          <p:nvPr/>
        </p:nvSpPr>
        <p:spPr>
          <a:xfrm>
            <a:off x="11791513" y="3291297"/>
            <a:ext cx="5016904" cy="2436827"/>
          </a:xfrm>
          <a:custGeom>
            <a:rect b="b" l="l" r="r" t="t"/>
            <a:pathLst>
              <a:path extrusionOk="0" h="2436827" w="5016904">
                <a:moveTo>
                  <a:pt x="0" y="0"/>
                </a:moveTo>
                <a:lnTo>
                  <a:pt x="5016904" y="0"/>
                </a:lnTo>
                <a:lnTo>
                  <a:pt x="5016904" y="2436827"/>
                </a:lnTo>
                <a:lnTo>
                  <a:pt x="0" y="2436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793" l="0" r="-4824" t="-1793"/>
            </a:stretch>
          </a:blipFill>
          <a:ln>
            <a:noFill/>
          </a:ln>
        </p:spPr>
      </p:sp>
      <p:sp>
        <p:nvSpPr>
          <p:cNvPr id="369" name="Google Shape;369;g352b1208612_2_49"/>
          <p:cNvSpPr/>
          <p:nvPr/>
        </p:nvSpPr>
        <p:spPr>
          <a:xfrm>
            <a:off x="12036154" y="7287737"/>
            <a:ext cx="4848195" cy="2624307"/>
          </a:xfrm>
          <a:custGeom>
            <a:rect b="b" l="l" r="r" t="t"/>
            <a:pathLst>
              <a:path extrusionOk="0" h="2624307" w="4848195">
                <a:moveTo>
                  <a:pt x="0" y="0"/>
                </a:moveTo>
                <a:lnTo>
                  <a:pt x="4848195" y="0"/>
                </a:lnTo>
                <a:lnTo>
                  <a:pt x="4848195" y="2624307"/>
                </a:lnTo>
                <a:lnTo>
                  <a:pt x="0" y="2624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953" l="0" r="-17176" t="-1953"/>
            </a:stretch>
          </a:blipFill>
          <a:ln>
            <a:noFill/>
          </a:ln>
        </p:spPr>
      </p:sp>
      <p:sp>
        <p:nvSpPr>
          <p:cNvPr id="370" name="Google Shape;370;g352b1208612_2_49"/>
          <p:cNvSpPr txBox="1"/>
          <p:nvPr/>
        </p:nvSpPr>
        <p:spPr>
          <a:xfrm>
            <a:off x="1074800" y="693161"/>
            <a:ext cx="73278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39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PROVIDER NEED  ASSESSMENT SURVEY</a:t>
            </a:r>
            <a:endParaRPr/>
          </a:p>
        </p:txBody>
      </p:sp>
      <p:sp>
        <p:nvSpPr>
          <p:cNvPr id="371" name="Google Shape;371;g352b1208612_2_49"/>
          <p:cNvSpPr txBox="1"/>
          <p:nvPr/>
        </p:nvSpPr>
        <p:spPr>
          <a:xfrm>
            <a:off x="8616625" y="598448"/>
            <a:ext cx="82677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43" u="none" cap="none" strike="noStrike">
                <a:solidFill>
                  <a:srgbClr val="01306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Survey results from eleven occupational therapists highlight priorities for remote monitoring, patient communication, and clinical decision support features.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089fb0107_0_4"/>
          <p:cNvSpPr txBox="1"/>
          <p:nvPr/>
        </p:nvSpPr>
        <p:spPr>
          <a:xfrm>
            <a:off x="9232100" y="2348100"/>
            <a:ext cx="89094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Personas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254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3520971dd5d_0_7" title="UX Persona Patient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918" y="0"/>
            <a:ext cx="13698166" cy="1028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2254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352a54d9e2a_0_12" title="UX Persona Provider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814" y="0"/>
            <a:ext cx="13860362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3fa2b837d_0_9"/>
          <p:cNvSpPr txBox="1"/>
          <p:nvPr/>
        </p:nvSpPr>
        <p:spPr>
          <a:xfrm>
            <a:off x="9232100" y="2348100"/>
            <a:ext cx="89094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 and Functions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"/>
          <p:cNvSpPr txBox="1"/>
          <p:nvPr/>
        </p:nvSpPr>
        <p:spPr>
          <a:xfrm>
            <a:off x="391675" y="2999575"/>
            <a:ext cx="77514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Complete </a:t>
            </a:r>
            <a: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daily pre- and post-exercise assessments</a:t>
            </a:r>
            <a:b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(pain, grip strength, mood, sleep, fatigue)</a:t>
            </a:r>
            <a:b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Track progress with a </a:t>
            </a:r>
            <a: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visual exercise dashboard</a:t>
            </a:r>
            <a:b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4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Earn </a:t>
            </a:r>
            <a: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badge rewards</a:t>
            </a: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for consistency and milestones</a:t>
            </a:r>
            <a:b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Access </a:t>
            </a:r>
            <a: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video-guided exercises</a:t>
            </a: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assigned by therapists</a:t>
            </a:r>
            <a:b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Record/upload exercises for </a:t>
            </a:r>
            <a: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AI analysis of movement (ROM)</a:t>
            </a:r>
            <a:b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24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Play </a:t>
            </a:r>
            <a: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quiz games</a:t>
            </a: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to learn about their diagnosis and recovery plan</a:t>
            </a:r>
            <a:endParaRPr sz="24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"/>
          <p:cNvSpPr/>
          <p:nvPr/>
        </p:nvSpPr>
        <p:spPr>
          <a:xfrm>
            <a:off x="7410655" y="-2562176"/>
            <a:ext cx="15411352" cy="15411352"/>
          </a:xfrm>
          <a:custGeom>
            <a:rect b="b" l="l" r="r" t="t"/>
            <a:pathLst>
              <a:path extrusionOk="0" h="15411352" w="15411352">
                <a:moveTo>
                  <a:pt x="0" y="0"/>
                </a:moveTo>
                <a:lnTo>
                  <a:pt x="15411352" y="0"/>
                </a:lnTo>
                <a:lnTo>
                  <a:pt x="15411352" y="15411352"/>
                </a:lnTo>
                <a:lnTo>
                  <a:pt x="0" y="15411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8" name="Google Shape;398;p4"/>
          <p:cNvGrpSpPr/>
          <p:nvPr/>
        </p:nvGrpSpPr>
        <p:grpSpPr>
          <a:xfrm>
            <a:off x="1522845" y="147339"/>
            <a:ext cx="14623968" cy="2450899"/>
            <a:chOff x="0" y="-342900"/>
            <a:chExt cx="19498624" cy="3267865"/>
          </a:xfrm>
        </p:grpSpPr>
        <p:sp>
          <p:nvSpPr>
            <p:cNvPr id="399" name="Google Shape;399;p4"/>
            <p:cNvSpPr/>
            <p:nvPr/>
          </p:nvSpPr>
          <p:spPr>
            <a:xfrm>
              <a:off x="0" y="0"/>
              <a:ext cx="19498624" cy="2924965"/>
            </a:xfrm>
            <a:custGeom>
              <a:rect b="b" l="l" r="r" t="t"/>
              <a:pathLst>
                <a:path extrusionOk="0" h="2924965" w="19498624">
                  <a:moveTo>
                    <a:pt x="0" y="0"/>
                  </a:moveTo>
                  <a:lnTo>
                    <a:pt x="19498624" y="0"/>
                  </a:lnTo>
                  <a:lnTo>
                    <a:pt x="19498624" y="2924965"/>
                  </a:lnTo>
                  <a:lnTo>
                    <a:pt x="0" y="29249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00" name="Google Shape;400;p4"/>
            <p:cNvSpPr txBox="1"/>
            <p:nvPr/>
          </p:nvSpPr>
          <p:spPr>
            <a:xfrm>
              <a:off x="0" y="-342900"/>
              <a:ext cx="19498624" cy="3267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204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Feature Overview</a:t>
              </a:r>
              <a:endParaRPr/>
            </a:p>
          </p:txBody>
        </p:sp>
      </p:grpSp>
      <p:sp>
        <p:nvSpPr>
          <p:cNvPr id="401" name="Google Shape;401;p4"/>
          <p:cNvSpPr txBox="1"/>
          <p:nvPr/>
        </p:nvSpPr>
        <p:spPr>
          <a:xfrm>
            <a:off x="1440370" y="2199865"/>
            <a:ext cx="3676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87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Patient Interface:</a:t>
            </a:r>
            <a:endParaRPr/>
          </a:p>
        </p:txBody>
      </p:sp>
      <p:sp>
        <p:nvSpPr>
          <p:cNvPr id="402" name="Google Shape;402;p4"/>
          <p:cNvSpPr/>
          <p:nvPr/>
        </p:nvSpPr>
        <p:spPr>
          <a:xfrm>
            <a:off x="1522845" y="7522686"/>
            <a:ext cx="3676826" cy="954677"/>
          </a:xfrm>
          <a:custGeom>
            <a:rect b="b" l="l" r="r" t="t"/>
            <a:pathLst>
              <a:path extrusionOk="0" h="1272903" w="4902435">
                <a:moveTo>
                  <a:pt x="0" y="0"/>
                </a:moveTo>
                <a:lnTo>
                  <a:pt x="4902435" y="0"/>
                </a:lnTo>
                <a:lnTo>
                  <a:pt x="4902435" y="1272903"/>
                </a:lnTo>
                <a:lnTo>
                  <a:pt x="0" y="127290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403" name="Google Shape;403;p4"/>
          <p:cNvSpPr txBox="1"/>
          <p:nvPr/>
        </p:nvSpPr>
        <p:spPr>
          <a:xfrm>
            <a:off x="11253528" y="2090040"/>
            <a:ext cx="3676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87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Provider Interface:</a:t>
            </a:r>
            <a:endParaRPr/>
          </a:p>
        </p:txBody>
      </p:sp>
      <p:sp>
        <p:nvSpPr>
          <p:cNvPr id="404" name="Google Shape;404;p4"/>
          <p:cNvSpPr/>
          <p:nvPr/>
        </p:nvSpPr>
        <p:spPr>
          <a:xfrm>
            <a:off x="11067979" y="6908927"/>
            <a:ext cx="3676826" cy="458120"/>
          </a:xfrm>
          <a:custGeom>
            <a:rect b="b" l="l" r="r" t="t"/>
            <a:pathLst>
              <a:path extrusionOk="0" h="610827" w="4902435">
                <a:moveTo>
                  <a:pt x="0" y="0"/>
                </a:moveTo>
                <a:lnTo>
                  <a:pt x="4902435" y="0"/>
                </a:lnTo>
                <a:lnTo>
                  <a:pt x="4902435" y="610827"/>
                </a:lnTo>
                <a:lnTo>
                  <a:pt x="0" y="6108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405" name="Google Shape;405;p4"/>
          <p:cNvSpPr txBox="1"/>
          <p:nvPr/>
        </p:nvSpPr>
        <p:spPr>
          <a:xfrm>
            <a:off x="10019000" y="2999575"/>
            <a:ext cx="7751400" cy="4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View </a:t>
            </a:r>
            <a: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patient caseload</a:t>
            </a: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list</a:t>
            </a:r>
            <a:b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Monitor </a:t>
            </a:r>
            <a: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AI-generated patient flags</a:t>
            </a: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(e.g., pain spikes, missed sessions)</a:t>
            </a:r>
            <a:b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Access </a:t>
            </a:r>
            <a:r>
              <a:rPr b="1"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key rehab metrics</a:t>
            </a:r>
            <a:r>
              <a:rPr lang="en-US" sz="24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(pain trends, grip strength, ROM progress)</a:t>
            </a:r>
            <a:endParaRPr sz="45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"/>
          <p:cNvSpPr txBox="1"/>
          <p:nvPr/>
        </p:nvSpPr>
        <p:spPr>
          <a:xfrm>
            <a:off x="9232100" y="2348100"/>
            <a:ext cx="89094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822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</a:t>
            </a:r>
            <a:endParaRPr/>
          </a:p>
        </p:txBody>
      </p:sp>
      <p:sp>
        <p:nvSpPr>
          <p:cNvPr id="411" name="Google Shape;411;p5"/>
          <p:cNvSpPr txBox="1"/>
          <p:nvPr/>
        </p:nvSpPr>
        <p:spPr>
          <a:xfrm>
            <a:off x="10509800" y="4072575"/>
            <a:ext cx="76317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707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</a:t>
            </a:r>
            <a:endParaRPr/>
          </a:p>
        </p:txBody>
      </p:sp>
      <p:pic>
        <p:nvPicPr>
          <p:cNvPr id="412" name="Google Shape;412;p5" title="Screenshot 2025-04-27 at 11.51.2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799900" cy="101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"/>
          <p:cNvSpPr/>
          <p:nvPr/>
        </p:nvSpPr>
        <p:spPr>
          <a:xfrm>
            <a:off x="7328649" y="-3920965"/>
            <a:ext cx="15411352" cy="15411352"/>
          </a:xfrm>
          <a:custGeom>
            <a:rect b="b" l="l" r="r" t="t"/>
            <a:pathLst>
              <a:path extrusionOk="0" h="15411352" w="15411352">
                <a:moveTo>
                  <a:pt x="0" y="0"/>
                </a:moveTo>
                <a:lnTo>
                  <a:pt x="15411352" y="0"/>
                </a:lnTo>
                <a:lnTo>
                  <a:pt x="15411352" y="15411352"/>
                </a:lnTo>
                <a:lnTo>
                  <a:pt x="0" y="15411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0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8" name="Google Shape;418;p6"/>
          <p:cNvGrpSpPr/>
          <p:nvPr/>
        </p:nvGrpSpPr>
        <p:grpSpPr>
          <a:xfrm>
            <a:off x="1751817" y="2442846"/>
            <a:ext cx="12933353" cy="1976901"/>
            <a:chOff x="0" y="-276225"/>
            <a:chExt cx="17244471" cy="2635868"/>
          </a:xfrm>
        </p:grpSpPr>
        <p:sp>
          <p:nvSpPr>
            <p:cNvPr id="419" name="Google Shape;419;p6"/>
            <p:cNvSpPr/>
            <p:nvPr/>
          </p:nvSpPr>
          <p:spPr>
            <a:xfrm>
              <a:off x="0" y="0"/>
              <a:ext cx="17244471" cy="2359643"/>
            </a:xfrm>
            <a:custGeom>
              <a:rect b="b" l="l" r="r" t="t"/>
              <a:pathLst>
                <a:path extrusionOk="0" h="2359643" w="17244471">
                  <a:moveTo>
                    <a:pt x="0" y="0"/>
                  </a:moveTo>
                  <a:lnTo>
                    <a:pt x="17244471" y="0"/>
                  </a:lnTo>
                  <a:lnTo>
                    <a:pt x="17244471" y="2359643"/>
                  </a:lnTo>
                  <a:lnTo>
                    <a:pt x="0" y="2359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0" name="Google Shape;420;p6"/>
            <p:cNvSpPr txBox="1"/>
            <p:nvPr/>
          </p:nvSpPr>
          <p:spPr>
            <a:xfrm>
              <a:off x="0" y="-276225"/>
              <a:ext cx="17244471" cy="2635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849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Developmental Tools and Architecture</a:t>
              </a:r>
              <a:endParaRPr/>
            </a:p>
          </p:txBody>
        </p:sp>
      </p:grpSp>
      <p:sp>
        <p:nvSpPr>
          <p:cNvPr id="421" name="Google Shape;421;p6"/>
          <p:cNvSpPr/>
          <p:nvPr/>
        </p:nvSpPr>
        <p:spPr>
          <a:xfrm>
            <a:off x="6650792" y="4953576"/>
            <a:ext cx="7239783" cy="1773659"/>
          </a:xfrm>
          <a:custGeom>
            <a:rect b="b" l="l" r="r" t="t"/>
            <a:pathLst>
              <a:path extrusionOk="0" h="2364879" w="9653044">
                <a:moveTo>
                  <a:pt x="0" y="0"/>
                </a:moveTo>
                <a:lnTo>
                  <a:pt x="9653044" y="0"/>
                </a:lnTo>
                <a:lnTo>
                  <a:pt x="9653044" y="2364879"/>
                </a:lnTo>
                <a:lnTo>
                  <a:pt x="0" y="236487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422" name="Google Shape;422;p6"/>
          <p:cNvSpPr/>
          <p:nvPr/>
        </p:nvSpPr>
        <p:spPr>
          <a:xfrm>
            <a:off x="-4625616" y="7083380"/>
            <a:ext cx="8814014" cy="8814014"/>
          </a:xfrm>
          <a:custGeom>
            <a:rect b="b" l="l" r="r" t="t"/>
            <a:pathLst>
              <a:path extrusionOk="0" h="8814014" w="8814014">
                <a:moveTo>
                  <a:pt x="0" y="0"/>
                </a:moveTo>
                <a:lnTo>
                  <a:pt x="8814013" y="0"/>
                </a:lnTo>
                <a:lnTo>
                  <a:pt x="8814013" y="8814013"/>
                </a:lnTo>
                <a:lnTo>
                  <a:pt x="0" y="8814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6"/>
          <p:cNvSpPr/>
          <p:nvPr/>
        </p:nvSpPr>
        <p:spPr>
          <a:xfrm>
            <a:off x="-4097008" y="7930621"/>
            <a:ext cx="7312348" cy="7312348"/>
          </a:xfrm>
          <a:custGeom>
            <a:rect b="b" l="l" r="r" t="t"/>
            <a:pathLst>
              <a:path extrusionOk="0" h="7312348" w="7312348">
                <a:moveTo>
                  <a:pt x="0" y="0"/>
                </a:moveTo>
                <a:lnTo>
                  <a:pt x="7312348" y="0"/>
                </a:lnTo>
                <a:lnTo>
                  <a:pt x="7312348" y="7312348"/>
                </a:lnTo>
                <a:lnTo>
                  <a:pt x="0" y="731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353fa2b837d_0_76" title="Slide 16_9 - 1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746133" cy="99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"/>
          <p:cNvSpPr/>
          <p:nvPr/>
        </p:nvSpPr>
        <p:spPr>
          <a:xfrm>
            <a:off x="8159493" y="1530464"/>
            <a:ext cx="15993687" cy="15993687"/>
          </a:xfrm>
          <a:custGeom>
            <a:rect b="b" l="l" r="r" t="t"/>
            <a:pathLst>
              <a:path extrusionOk="0" h="15993687" w="15993687">
                <a:moveTo>
                  <a:pt x="0" y="0"/>
                </a:moveTo>
                <a:lnTo>
                  <a:pt x="15993688" y="0"/>
                </a:lnTo>
                <a:lnTo>
                  <a:pt x="15993688" y="15993688"/>
                </a:lnTo>
                <a:lnTo>
                  <a:pt x="0" y="15993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2"/>
          <p:cNvSpPr/>
          <p:nvPr/>
        </p:nvSpPr>
        <p:spPr>
          <a:xfrm>
            <a:off x="9709039" y="2929713"/>
            <a:ext cx="14094659" cy="14094659"/>
          </a:xfrm>
          <a:custGeom>
            <a:rect b="b" l="l" r="r" t="t"/>
            <a:pathLst>
              <a:path extrusionOk="0" h="14094659" w="14094659">
                <a:moveTo>
                  <a:pt x="0" y="0"/>
                </a:moveTo>
                <a:lnTo>
                  <a:pt x="14094659" y="0"/>
                </a:lnTo>
                <a:lnTo>
                  <a:pt x="14094659" y="14094659"/>
                </a:lnTo>
                <a:lnTo>
                  <a:pt x="0" y="14094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2"/>
          <p:cNvSpPr/>
          <p:nvPr/>
        </p:nvSpPr>
        <p:spPr>
          <a:xfrm>
            <a:off x="9418495" y="242896"/>
            <a:ext cx="8962769" cy="2015734"/>
          </a:xfrm>
          <a:custGeom>
            <a:rect b="b" l="l" r="r" t="t"/>
            <a:pathLst>
              <a:path extrusionOk="0" h="2687645" w="11950359">
                <a:moveTo>
                  <a:pt x="0" y="0"/>
                </a:moveTo>
                <a:lnTo>
                  <a:pt x="11950359" y="0"/>
                </a:lnTo>
                <a:lnTo>
                  <a:pt x="11950359" y="2687645"/>
                </a:lnTo>
                <a:lnTo>
                  <a:pt x="0" y="26876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89" name="Google Shape;189;p2"/>
          <p:cNvSpPr txBox="1"/>
          <p:nvPr/>
        </p:nvSpPr>
        <p:spPr>
          <a:xfrm>
            <a:off x="718900" y="2462400"/>
            <a:ext cx="10825500" cy="19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HandRehab+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is a mobile application designed to support patients and therapists during post-operative rehabilitation. It focuses on tracking exercises, improving adherence, and enhancing recovery through patient-generated data and clinician monitoring.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238280" y="144400"/>
            <a:ext cx="17119800" cy="22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282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Executive   Summary</a:t>
            </a:r>
            <a:endParaRPr/>
          </a:p>
        </p:txBody>
      </p:sp>
      <p:sp>
        <p:nvSpPr>
          <p:cNvPr id="191" name="Google Shape;191;p2"/>
          <p:cNvSpPr txBox="1"/>
          <p:nvPr/>
        </p:nvSpPr>
        <p:spPr>
          <a:xfrm>
            <a:off x="1852900" y="5339325"/>
            <a:ext cx="7692000" cy="4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b="1" lang="en-US" sz="32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Post-operative focus: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hand, wrist, elbow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b="1" lang="en-US" sz="32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Target users: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Orthopedic post-op patients and occupational/physical therapist</a:t>
            </a:r>
            <a:b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b="1" lang="en-US" sz="32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Key features: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Daily surveys, exercise tracking, motivational badges, AI alerts, and therapist/patient dashboard access</a:t>
            </a:r>
            <a:endParaRPr sz="32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3fa2b837d_0_108"/>
          <p:cNvSpPr txBox="1"/>
          <p:nvPr/>
        </p:nvSpPr>
        <p:spPr>
          <a:xfrm>
            <a:off x="8832451" y="7669150"/>
            <a:ext cx="47529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>
                <a:latin typeface="Poppins"/>
                <a:ea typeface="Poppins"/>
                <a:cs typeface="Poppins"/>
                <a:sym typeface="Poppins"/>
              </a:rPr>
              <a:t>Real-time joint tracking &amp; preserves privacy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34" name="Google Shape;434;g353fa2b837d_0_108"/>
          <p:cNvGrpSpPr/>
          <p:nvPr/>
        </p:nvGrpSpPr>
        <p:grpSpPr>
          <a:xfrm>
            <a:off x="1003500" y="5028688"/>
            <a:ext cx="12360300" cy="1918800"/>
            <a:chOff x="1003500" y="4621075"/>
            <a:chExt cx="12360300" cy="1918800"/>
          </a:xfrm>
        </p:grpSpPr>
        <p:sp>
          <p:nvSpPr>
            <p:cNvPr id="435" name="Google Shape;435;g353fa2b837d_0_108"/>
            <p:cNvSpPr/>
            <p:nvPr/>
          </p:nvSpPr>
          <p:spPr>
            <a:xfrm>
              <a:off x="1003500" y="4633775"/>
              <a:ext cx="12360300" cy="1881900"/>
            </a:xfrm>
            <a:prstGeom prst="roundRect">
              <a:avLst>
                <a:gd fmla="val 33046" name="adj"/>
              </a:avLst>
            </a:prstGeom>
            <a:noFill/>
            <a:ln cap="flat" cmpd="sng" w="38100">
              <a:solidFill>
                <a:srgbClr val="3A4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g353fa2b837d_0_108"/>
            <p:cNvSpPr/>
            <p:nvPr/>
          </p:nvSpPr>
          <p:spPr>
            <a:xfrm rot="-5400000">
              <a:off x="1419900" y="4204675"/>
              <a:ext cx="1918800" cy="2751600"/>
            </a:xfrm>
            <a:prstGeom prst="round2SameRect">
              <a:avLst>
                <a:gd fmla="val 30275" name="adj1"/>
                <a:gd fmla="val 0" name="adj2"/>
              </a:avLst>
            </a:prstGeom>
            <a:solidFill>
              <a:srgbClr val="3A495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g353fa2b837d_0_108"/>
            <p:cNvSpPr txBox="1"/>
            <p:nvPr/>
          </p:nvSpPr>
          <p:spPr>
            <a:xfrm>
              <a:off x="1172100" y="4933975"/>
              <a:ext cx="24144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Cloud</a:t>
              </a:r>
              <a:endParaRPr b="1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Backend</a:t>
              </a:r>
              <a:endParaRPr b="1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38" name="Google Shape;438;g353fa2b837d_0_108"/>
          <p:cNvSpPr txBox="1"/>
          <p:nvPr/>
        </p:nvSpPr>
        <p:spPr>
          <a:xfrm>
            <a:off x="4702650" y="834350"/>
            <a:ext cx="888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b="1" lang="en-US" sz="4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Full Tech Stack</a:t>
            </a:r>
            <a:endParaRPr b="1" sz="4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9" name="Google Shape;439;g353fa2b837d_0_108" title="image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823" y="8063977"/>
            <a:ext cx="2345275" cy="1315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g353fa2b837d_0_108"/>
          <p:cNvGrpSpPr/>
          <p:nvPr/>
        </p:nvGrpSpPr>
        <p:grpSpPr>
          <a:xfrm>
            <a:off x="1003500" y="2346175"/>
            <a:ext cx="7352400" cy="1918800"/>
            <a:chOff x="1003500" y="2193775"/>
            <a:chExt cx="7352400" cy="1918800"/>
          </a:xfrm>
        </p:grpSpPr>
        <p:sp>
          <p:nvSpPr>
            <p:cNvPr id="441" name="Google Shape;441;g353fa2b837d_0_108"/>
            <p:cNvSpPr/>
            <p:nvPr/>
          </p:nvSpPr>
          <p:spPr>
            <a:xfrm>
              <a:off x="1003500" y="2206475"/>
              <a:ext cx="7352400" cy="1881900"/>
            </a:xfrm>
            <a:prstGeom prst="roundRect">
              <a:avLst>
                <a:gd fmla="val 33046" name="adj"/>
              </a:avLst>
            </a:prstGeom>
            <a:noFill/>
            <a:ln cap="flat" cmpd="sng" w="38100">
              <a:solidFill>
                <a:srgbClr val="3A4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g353fa2b837d_0_108"/>
            <p:cNvSpPr/>
            <p:nvPr/>
          </p:nvSpPr>
          <p:spPr>
            <a:xfrm rot="-5400000">
              <a:off x="1419900" y="1777375"/>
              <a:ext cx="1918800" cy="2751600"/>
            </a:xfrm>
            <a:prstGeom prst="round2SameRect">
              <a:avLst>
                <a:gd fmla="val 30275" name="adj1"/>
                <a:gd fmla="val 0" name="adj2"/>
              </a:avLst>
            </a:prstGeom>
            <a:solidFill>
              <a:srgbClr val="3A495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g353fa2b837d_0_108"/>
            <p:cNvSpPr txBox="1"/>
            <p:nvPr/>
          </p:nvSpPr>
          <p:spPr>
            <a:xfrm>
              <a:off x="1172100" y="2506675"/>
              <a:ext cx="24144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Frontend</a:t>
              </a:r>
              <a:endParaRPr b="1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Interface</a:t>
              </a:r>
              <a:endParaRPr b="1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444" name="Google Shape;444;g353fa2b837d_0_108" title="Group 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525" y="2430163"/>
            <a:ext cx="138112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53fa2b837d_0_108" title="Group 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575" y="2549225"/>
            <a:ext cx="1057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53fa2b837d_0_108" title="Group 1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7875" y="5245238"/>
            <a:ext cx="18669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353fa2b837d_0_108" title="Group 1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3281" y="5135700"/>
            <a:ext cx="14001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53fa2b837d_0_108" title="Group 1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45069" y="5226188"/>
            <a:ext cx="13144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353fa2b837d_0_108" title="Group 8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52825" y="5278575"/>
            <a:ext cx="15621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353fa2b837d_0_108" title="Group 9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31813" y="5135700"/>
            <a:ext cx="1104900" cy="1714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g353fa2b837d_0_108"/>
          <p:cNvGrpSpPr/>
          <p:nvPr/>
        </p:nvGrpSpPr>
        <p:grpSpPr>
          <a:xfrm>
            <a:off x="1003500" y="7711200"/>
            <a:ext cx="5750700" cy="1918800"/>
            <a:chOff x="1003500" y="7558800"/>
            <a:chExt cx="5750700" cy="1918800"/>
          </a:xfrm>
        </p:grpSpPr>
        <p:sp>
          <p:nvSpPr>
            <p:cNvPr id="452" name="Google Shape;452;g353fa2b837d_0_108"/>
            <p:cNvSpPr/>
            <p:nvPr/>
          </p:nvSpPr>
          <p:spPr>
            <a:xfrm>
              <a:off x="1003500" y="7571500"/>
              <a:ext cx="5750700" cy="1881900"/>
            </a:xfrm>
            <a:prstGeom prst="roundRect">
              <a:avLst>
                <a:gd fmla="val 33046" name="adj"/>
              </a:avLst>
            </a:prstGeom>
            <a:noFill/>
            <a:ln cap="flat" cmpd="sng" w="38100">
              <a:solidFill>
                <a:srgbClr val="3A495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g353fa2b837d_0_108"/>
            <p:cNvSpPr/>
            <p:nvPr/>
          </p:nvSpPr>
          <p:spPr>
            <a:xfrm rot="-5400000">
              <a:off x="1419900" y="7142400"/>
              <a:ext cx="1918800" cy="2751600"/>
            </a:xfrm>
            <a:prstGeom prst="round2SameRect">
              <a:avLst>
                <a:gd fmla="val 30275" name="adj1"/>
                <a:gd fmla="val 0" name="adj2"/>
              </a:avLst>
            </a:prstGeom>
            <a:solidFill>
              <a:srgbClr val="3A495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g353fa2b837d_0_108"/>
            <p:cNvSpPr txBox="1"/>
            <p:nvPr/>
          </p:nvSpPr>
          <p:spPr>
            <a:xfrm>
              <a:off x="1172100" y="7871700"/>
              <a:ext cx="24144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AI Module</a:t>
              </a:r>
              <a:endParaRPr b="1"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455" name="Google Shape;455;g353fa2b837d_0_108"/>
          <p:cNvCxnSpPr/>
          <p:nvPr/>
        </p:nvCxnSpPr>
        <p:spPr>
          <a:xfrm>
            <a:off x="8962150" y="3394750"/>
            <a:ext cx="1674000" cy="14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6" name="Google Shape;456;g353fa2b837d_0_108"/>
          <p:cNvSpPr txBox="1"/>
          <p:nvPr/>
        </p:nvSpPr>
        <p:spPr>
          <a:xfrm>
            <a:off x="11242400" y="3083138"/>
            <a:ext cx="6930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Fast, intuitive user interface</a:t>
            </a:r>
            <a:endParaRPr sz="3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g353fa2b837d_0_108"/>
          <p:cNvSpPr txBox="1"/>
          <p:nvPr/>
        </p:nvSpPr>
        <p:spPr>
          <a:xfrm>
            <a:off x="13873871" y="4929550"/>
            <a:ext cx="4026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Poppins"/>
                <a:ea typeface="Poppins"/>
                <a:cs typeface="Poppins"/>
                <a:sym typeface="Poppins"/>
              </a:rPr>
              <a:t>HIPAA-compliant cloud services,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Poppins"/>
                <a:ea typeface="Poppins"/>
                <a:cs typeface="Poppins"/>
                <a:sym typeface="Poppins"/>
              </a:rPr>
              <a:t>handle scalable workloads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8" name="Google Shape;458;g353fa2b837d_0_108"/>
          <p:cNvCxnSpPr/>
          <p:nvPr/>
        </p:nvCxnSpPr>
        <p:spPr>
          <a:xfrm>
            <a:off x="7423450" y="8567050"/>
            <a:ext cx="1674000" cy="14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g353fa2b837d_0_164" title="Secur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33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353fa2b837d_0_81" title="Slide 16_9 - 2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"/>
          <p:cNvSpPr txBox="1"/>
          <p:nvPr/>
        </p:nvSpPr>
        <p:spPr>
          <a:xfrm>
            <a:off x="1934217" y="194278"/>
            <a:ext cx="10811250" cy="1976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849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Usability Testing</a:t>
            </a:r>
            <a:endParaRPr/>
          </a:p>
        </p:txBody>
      </p:sp>
      <p:sp>
        <p:nvSpPr>
          <p:cNvPr id="474" name="Google Shape;474;p8"/>
          <p:cNvSpPr/>
          <p:nvPr/>
        </p:nvSpPr>
        <p:spPr>
          <a:xfrm>
            <a:off x="1751817" y="4796987"/>
            <a:ext cx="7392183" cy="1199088"/>
          </a:xfrm>
          <a:custGeom>
            <a:rect b="b" l="l" r="r" t="t"/>
            <a:pathLst>
              <a:path extrusionOk="0" h="1598784" w="9856244">
                <a:moveTo>
                  <a:pt x="0" y="0"/>
                </a:moveTo>
                <a:lnTo>
                  <a:pt x="9856244" y="0"/>
                </a:lnTo>
                <a:lnTo>
                  <a:pt x="9856244" y="1598784"/>
                </a:lnTo>
                <a:lnTo>
                  <a:pt x="0" y="159878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pic>
        <p:nvPicPr>
          <p:cNvPr id="475" name="Google Shape;475;p8" title="Screenshot 2025-05-04 at 3.49.3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650" y="2971804"/>
            <a:ext cx="381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"/>
          <p:cNvSpPr txBox="1"/>
          <p:nvPr/>
        </p:nvSpPr>
        <p:spPr>
          <a:xfrm>
            <a:off x="509325" y="3068550"/>
            <a:ext cx="7737300" cy="6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8"/>
          <p:cNvSpPr txBox="1"/>
          <p:nvPr/>
        </p:nvSpPr>
        <p:spPr>
          <a:xfrm>
            <a:off x="1594650" y="2825975"/>
            <a:ext cx="4390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Core workflows tested </a:t>
            </a:r>
            <a:endParaRPr b="1" sz="35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8"/>
          <p:cNvSpPr txBox="1"/>
          <p:nvPr/>
        </p:nvSpPr>
        <p:spPr>
          <a:xfrm>
            <a:off x="1115725" y="1673575"/>
            <a:ext cx="9823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Six participants 2 OTs, 1 PT, and 3 post-op patient</a:t>
            </a:r>
            <a:endParaRPr sz="32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8"/>
          <p:cNvSpPr txBox="1"/>
          <p:nvPr/>
        </p:nvSpPr>
        <p:spPr>
          <a:xfrm>
            <a:off x="1067200" y="3735225"/>
            <a:ext cx="5433000" cy="1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Login and complete pre-exercise assessment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Watch and 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perform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recorded exercise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Fill out post quiz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complete post-exercise assessment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8"/>
          <p:cNvSpPr txBox="1"/>
          <p:nvPr/>
        </p:nvSpPr>
        <p:spPr>
          <a:xfrm>
            <a:off x="7155125" y="2782425"/>
            <a:ext cx="4681200" cy="31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Key Feedback Themes</a:t>
            </a:r>
            <a:endParaRPr b="1" sz="35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Pain-scale guidance.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“The slider is helpful, but patient don’t always understand the numbers.” -PT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Exercise demonstration clarity.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“The GIFs move to fast on my phone.” -Patient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Quiz simplicity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. “Too many options it felt a bit cluttered.” - OT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8" title="Screenshot 2025-05-04 at 4.05.1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125" y="2971800"/>
            <a:ext cx="381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" title="Screenshot 2025-05-04 at 4.10.10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51567" y="2971800"/>
            <a:ext cx="3810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"/>
          <p:cNvSpPr txBox="1"/>
          <p:nvPr/>
        </p:nvSpPr>
        <p:spPr>
          <a:xfrm>
            <a:off x="13632575" y="2782425"/>
            <a:ext cx="39888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Design Revisions</a:t>
            </a:r>
            <a:endParaRPr b="1" sz="35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8"/>
          <p:cNvSpPr txBox="1"/>
          <p:nvPr/>
        </p:nvSpPr>
        <p:spPr>
          <a:xfrm>
            <a:off x="16728275" y="7798600"/>
            <a:ext cx="160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8"/>
          <p:cNvSpPr txBox="1"/>
          <p:nvPr/>
        </p:nvSpPr>
        <p:spPr>
          <a:xfrm>
            <a:off x="13454075" y="3810000"/>
            <a:ext cx="4390200" cy="48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Pain scale tooltips.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Tap icon to see guidance (e.g. “0 = No pain,” 10 = worst pain”)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Improved video playback. 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Replace GIFs with slow-motion MP4 video loops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1306D"/>
              </a:buClr>
              <a:buSzPts val="3000"/>
              <a:buFont typeface="Calibri"/>
              <a:buChar char="●"/>
            </a:pPr>
            <a:r>
              <a:rPr b="1"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Streamlined quiz.</a:t>
            </a:r>
            <a:r>
              <a:rPr lang="en-US" sz="3000">
                <a:solidFill>
                  <a:srgbClr val="01306D"/>
                </a:solidFill>
                <a:latin typeface="Calibri"/>
                <a:ea typeface="Calibri"/>
                <a:cs typeface="Calibri"/>
                <a:sym typeface="Calibri"/>
              </a:rPr>
              <a:t> One question per screen, simplified answer choice real-time feedback</a:t>
            </a:r>
            <a:endParaRPr sz="3000">
              <a:solidFill>
                <a:srgbClr val="0130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354ae03bd58_0_12" title="Screenshot 2025-04-27 at 11.57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22800"/>
            <a:ext cx="7324125" cy="961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g353fa2b837d_0_66"/>
          <p:cNvGrpSpPr/>
          <p:nvPr/>
        </p:nvGrpSpPr>
        <p:grpSpPr>
          <a:xfrm>
            <a:off x="1751817" y="194278"/>
            <a:ext cx="10993650" cy="3953751"/>
            <a:chOff x="0" y="-2912025"/>
            <a:chExt cx="14658200" cy="5271668"/>
          </a:xfrm>
        </p:grpSpPr>
        <p:sp>
          <p:nvSpPr>
            <p:cNvPr id="496" name="Google Shape;496;g353fa2b837d_0_66"/>
            <p:cNvSpPr/>
            <p:nvPr/>
          </p:nvSpPr>
          <p:spPr>
            <a:xfrm>
              <a:off x="0" y="0"/>
              <a:ext cx="14414895" cy="2359643"/>
            </a:xfrm>
            <a:custGeom>
              <a:rect b="b" l="l" r="r" t="t"/>
              <a:pathLst>
                <a:path extrusionOk="0" h="2359643" w="14414895">
                  <a:moveTo>
                    <a:pt x="0" y="0"/>
                  </a:moveTo>
                  <a:lnTo>
                    <a:pt x="14414895" y="0"/>
                  </a:lnTo>
                  <a:lnTo>
                    <a:pt x="14414895" y="2359643"/>
                  </a:lnTo>
                  <a:lnTo>
                    <a:pt x="0" y="2359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97" name="Google Shape;497;g353fa2b837d_0_66"/>
            <p:cNvSpPr txBox="1"/>
            <p:nvPr/>
          </p:nvSpPr>
          <p:spPr>
            <a:xfrm>
              <a:off x="243200" y="-2912025"/>
              <a:ext cx="14415000" cy="26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849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Implementation Plan and Future work</a:t>
              </a:r>
              <a:endParaRPr/>
            </a:p>
          </p:txBody>
        </p:sp>
      </p:grpSp>
      <p:sp>
        <p:nvSpPr>
          <p:cNvPr id="498" name="Google Shape;498;g353fa2b837d_0_66"/>
          <p:cNvSpPr/>
          <p:nvPr/>
        </p:nvSpPr>
        <p:spPr>
          <a:xfrm>
            <a:off x="1751817" y="4796987"/>
            <a:ext cx="7392183" cy="1199088"/>
          </a:xfrm>
          <a:custGeom>
            <a:rect b="b" l="l" r="r" t="t"/>
            <a:pathLst>
              <a:path extrusionOk="0" h="1598784" w="9856244">
                <a:moveTo>
                  <a:pt x="0" y="0"/>
                </a:moveTo>
                <a:lnTo>
                  <a:pt x="9856244" y="0"/>
                </a:lnTo>
                <a:lnTo>
                  <a:pt x="9856244" y="1598784"/>
                </a:lnTo>
                <a:lnTo>
                  <a:pt x="0" y="159878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499" name="Google Shape;499;g353fa2b837d_0_66"/>
          <p:cNvSpPr/>
          <p:nvPr/>
        </p:nvSpPr>
        <p:spPr>
          <a:xfrm>
            <a:off x="-1928558" y="6521958"/>
            <a:ext cx="7312348" cy="7312348"/>
          </a:xfrm>
          <a:custGeom>
            <a:rect b="b" l="l" r="r" t="t"/>
            <a:pathLst>
              <a:path extrusionOk="0" h="7312348" w="7312348">
                <a:moveTo>
                  <a:pt x="0" y="0"/>
                </a:moveTo>
                <a:lnTo>
                  <a:pt x="7312348" y="0"/>
                </a:lnTo>
                <a:lnTo>
                  <a:pt x="7312348" y="7312348"/>
                </a:lnTo>
                <a:lnTo>
                  <a:pt x="0" y="731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4ae03bd58_3_0"/>
          <p:cNvSpPr/>
          <p:nvPr/>
        </p:nvSpPr>
        <p:spPr>
          <a:xfrm>
            <a:off x="0" y="4638853"/>
            <a:ext cx="18288000" cy="891542"/>
          </a:xfrm>
          <a:custGeom>
            <a:rect b="b" l="l" r="r" t="t"/>
            <a:pathLst>
              <a:path extrusionOk="0" h="891542" w="18288000">
                <a:moveTo>
                  <a:pt x="0" y="0"/>
                </a:moveTo>
                <a:lnTo>
                  <a:pt x="18288000" y="0"/>
                </a:lnTo>
                <a:lnTo>
                  <a:pt x="18288000" y="891541"/>
                </a:lnTo>
                <a:lnTo>
                  <a:pt x="0" y="891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74650" l="0" r="0" t="-976208"/>
            </a:stretch>
          </a:blipFill>
          <a:ln>
            <a:noFill/>
          </a:ln>
        </p:spPr>
      </p:sp>
      <p:grpSp>
        <p:nvGrpSpPr>
          <p:cNvPr id="505" name="Google Shape;505;g354ae03bd58_3_0"/>
          <p:cNvGrpSpPr/>
          <p:nvPr/>
        </p:nvGrpSpPr>
        <p:grpSpPr>
          <a:xfrm>
            <a:off x="1028700" y="4638853"/>
            <a:ext cx="952839" cy="952839"/>
            <a:chOff x="0" y="0"/>
            <a:chExt cx="812800" cy="812800"/>
          </a:xfrm>
        </p:grpSpPr>
        <p:sp>
          <p:nvSpPr>
            <p:cNvPr id="506" name="Google Shape;506;g354ae03bd58_3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g354ae03bd58_3_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8" name="Google Shape;508;g354ae03bd58_3_0"/>
          <p:cNvGrpSpPr/>
          <p:nvPr/>
        </p:nvGrpSpPr>
        <p:grpSpPr>
          <a:xfrm>
            <a:off x="4387213" y="4638853"/>
            <a:ext cx="952839" cy="952839"/>
            <a:chOff x="0" y="0"/>
            <a:chExt cx="812800" cy="812800"/>
          </a:xfrm>
        </p:grpSpPr>
        <p:sp>
          <p:nvSpPr>
            <p:cNvPr id="509" name="Google Shape;509;g354ae03bd58_3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g354ae03bd58_3_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g354ae03bd58_3_0"/>
          <p:cNvGrpSpPr/>
          <p:nvPr/>
        </p:nvGrpSpPr>
        <p:grpSpPr>
          <a:xfrm>
            <a:off x="7749878" y="4638853"/>
            <a:ext cx="952839" cy="952839"/>
            <a:chOff x="0" y="0"/>
            <a:chExt cx="812800" cy="812800"/>
          </a:xfrm>
        </p:grpSpPr>
        <p:sp>
          <p:nvSpPr>
            <p:cNvPr id="512" name="Google Shape;512;g354ae03bd58_3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g354ae03bd58_3_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g354ae03bd58_3_0"/>
          <p:cNvGrpSpPr/>
          <p:nvPr/>
        </p:nvGrpSpPr>
        <p:grpSpPr>
          <a:xfrm>
            <a:off x="11112542" y="4638853"/>
            <a:ext cx="952839" cy="952839"/>
            <a:chOff x="0" y="0"/>
            <a:chExt cx="812800" cy="812800"/>
          </a:xfrm>
        </p:grpSpPr>
        <p:sp>
          <p:nvSpPr>
            <p:cNvPr id="515" name="Google Shape;515;g354ae03bd58_3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g354ae03bd58_3_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g354ae03bd58_3_0"/>
          <p:cNvGrpSpPr/>
          <p:nvPr/>
        </p:nvGrpSpPr>
        <p:grpSpPr>
          <a:xfrm>
            <a:off x="14475206" y="4638853"/>
            <a:ext cx="952839" cy="952839"/>
            <a:chOff x="0" y="0"/>
            <a:chExt cx="812800" cy="812800"/>
          </a:xfrm>
        </p:grpSpPr>
        <p:sp>
          <p:nvSpPr>
            <p:cNvPr id="518" name="Google Shape;518;g354ae03bd58_3_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30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g354ae03bd58_3_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g354ae03bd58_3_0"/>
          <p:cNvSpPr/>
          <p:nvPr/>
        </p:nvSpPr>
        <p:spPr>
          <a:xfrm rot="10800000">
            <a:off x="2289820" y="4136388"/>
            <a:ext cx="1083934" cy="331955"/>
          </a:xfrm>
          <a:custGeom>
            <a:rect b="b" l="l" r="r" t="t"/>
            <a:pathLst>
              <a:path extrusionOk="0" h="331955" w="1083934">
                <a:moveTo>
                  <a:pt x="1083934" y="331955"/>
                </a:moveTo>
                <a:lnTo>
                  <a:pt x="0" y="331955"/>
                </a:lnTo>
                <a:lnTo>
                  <a:pt x="0" y="0"/>
                </a:lnTo>
                <a:lnTo>
                  <a:pt x="1083934" y="0"/>
                </a:lnTo>
                <a:lnTo>
                  <a:pt x="1083934" y="33195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g354ae03bd58_3_0"/>
          <p:cNvSpPr/>
          <p:nvPr/>
        </p:nvSpPr>
        <p:spPr>
          <a:xfrm rot="10800000">
            <a:off x="5938861" y="4136388"/>
            <a:ext cx="1083934" cy="331955"/>
          </a:xfrm>
          <a:custGeom>
            <a:rect b="b" l="l" r="r" t="t"/>
            <a:pathLst>
              <a:path extrusionOk="0" h="331955" w="1083934">
                <a:moveTo>
                  <a:pt x="1083934" y="331955"/>
                </a:moveTo>
                <a:lnTo>
                  <a:pt x="0" y="331955"/>
                </a:lnTo>
                <a:lnTo>
                  <a:pt x="0" y="0"/>
                </a:lnTo>
                <a:lnTo>
                  <a:pt x="1083934" y="0"/>
                </a:lnTo>
                <a:lnTo>
                  <a:pt x="1083934" y="33195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g354ae03bd58_3_0"/>
          <p:cNvSpPr/>
          <p:nvPr/>
        </p:nvSpPr>
        <p:spPr>
          <a:xfrm rot="10800000">
            <a:off x="9404053" y="4136388"/>
            <a:ext cx="1083934" cy="331955"/>
          </a:xfrm>
          <a:custGeom>
            <a:rect b="b" l="l" r="r" t="t"/>
            <a:pathLst>
              <a:path extrusionOk="0" h="331955" w="1083934">
                <a:moveTo>
                  <a:pt x="1083934" y="331955"/>
                </a:moveTo>
                <a:lnTo>
                  <a:pt x="0" y="331955"/>
                </a:lnTo>
                <a:lnTo>
                  <a:pt x="0" y="0"/>
                </a:lnTo>
                <a:lnTo>
                  <a:pt x="1083934" y="0"/>
                </a:lnTo>
                <a:lnTo>
                  <a:pt x="1083934" y="33195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g354ae03bd58_3_0"/>
          <p:cNvSpPr/>
          <p:nvPr/>
        </p:nvSpPr>
        <p:spPr>
          <a:xfrm rot="10800000">
            <a:off x="12869237" y="4136388"/>
            <a:ext cx="1083934" cy="331955"/>
          </a:xfrm>
          <a:custGeom>
            <a:rect b="b" l="l" r="r" t="t"/>
            <a:pathLst>
              <a:path extrusionOk="0" h="331955" w="1083934">
                <a:moveTo>
                  <a:pt x="1083934" y="331955"/>
                </a:moveTo>
                <a:lnTo>
                  <a:pt x="0" y="331955"/>
                </a:lnTo>
                <a:lnTo>
                  <a:pt x="0" y="0"/>
                </a:lnTo>
                <a:lnTo>
                  <a:pt x="1083934" y="0"/>
                </a:lnTo>
                <a:lnTo>
                  <a:pt x="1083934" y="33195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g354ae03bd58_3_0"/>
          <p:cNvSpPr/>
          <p:nvPr/>
        </p:nvSpPr>
        <p:spPr>
          <a:xfrm rot="10800000">
            <a:off x="16334421" y="4136388"/>
            <a:ext cx="1083934" cy="331955"/>
          </a:xfrm>
          <a:custGeom>
            <a:rect b="b" l="l" r="r" t="t"/>
            <a:pathLst>
              <a:path extrusionOk="0" h="331955" w="1083934">
                <a:moveTo>
                  <a:pt x="1083935" y="331955"/>
                </a:moveTo>
                <a:lnTo>
                  <a:pt x="0" y="331955"/>
                </a:lnTo>
                <a:lnTo>
                  <a:pt x="0" y="0"/>
                </a:lnTo>
                <a:lnTo>
                  <a:pt x="1083935" y="0"/>
                </a:lnTo>
                <a:lnTo>
                  <a:pt x="1083935" y="33195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g354ae03bd58_3_0"/>
          <p:cNvSpPr/>
          <p:nvPr/>
        </p:nvSpPr>
        <p:spPr>
          <a:xfrm>
            <a:off x="14167183" y="2578147"/>
            <a:ext cx="616047" cy="817309"/>
          </a:xfrm>
          <a:custGeom>
            <a:rect b="b" l="l" r="r" t="t"/>
            <a:pathLst>
              <a:path extrusionOk="0" h="817309" w="616047">
                <a:moveTo>
                  <a:pt x="0" y="0"/>
                </a:moveTo>
                <a:lnTo>
                  <a:pt x="616047" y="0"/>
                </a:lnTo>
                <a:lnTo>
                  <a:pt x="616047" y="817309"/>
                </a:lnTo>
                <a:lnTo>
                  <a:pt x="0" y="817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g354ae03bd58_3_0"/>
          <p:cNvSpPr/>
          <p:nvPr/>
        </p:nvSpPr>
        <p:spPr>
          <a:xfrm>
            <a:off x="0" y="0"/>
            <a:ext cx="747374" cy="2188940"/>
          </a:xfrm>
          <a:custGeom>
            <a:rect b="b" l="l" r="r" t="t"/>
            <a:pathLst>
              <a:path extrusionOk="0" h="2188940" w="747374">
                <a:moveTo>
                  <a:pt x="0" y="0"/>
                </a:moveTo>
                <a:lnTo>
                  <a:pt x="747374" y="0"/>
                </a:lnTo>
                <a:lnTo>
                  <a:pt x="747374" y="2188940"/>
                </a:lnTo>
                <a:lnTo>
                  <a:pt x="0" y="2188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560" l="-282965" r="0" t="-27196"/>
            </a:stretch>
          </a:blipFill>
          <a:ln>
            <a:noFill/>
          </a:ln>
        </p:spPr>
      </p:sp>
      <p:sp>
        <p:nvSpPr>
          <p:cNvPr id="527" name="Google Shape;527;g354ae03bd58_3_0"/>
          <p:cNvSpPr/>
          <p:nvPr/>
        </p:nvSpPr>
        <p:spPr>
          <a:xfrm flipH="1">
            <a:off x="17391042" y="8343939"/>
            <a:ext cx="896958" cy="1943061"/>
          </a:xfrm>
          <a:custGeom>
            <a:rect b="b" l="l" r="r" t="t"/>
            <a:pathLst>
              <a:path extrusionOk="0" h="1943061" w="896958">
                <a:moveTo>
                  <a:pt x="896958" y="0"/>
                </a:moveTo>
                <a:lnTo>
                  <a:pt x="0" y="0"/>
                </a:lnTo>
                <a:lnTo>
                  <a:pt x="0" y="1943061"/>
                </a:lnTo>
                <a:lnTo>
                  <a:pt x="896958" y="1943061"/>
                </a:lnTo>
                <a:lnTo>
                  <a:pt x="896958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60987" r="0" t="0"/>
            </a:stretch>
          </a:blipFill>
          <a:ln>
            <a:noFill/>
          </a:ln>
        </p:spPr>
      </p:sp>
      <p:sp>
        <p:nvSpPr>
          <p:cNvPr id="528" name="Google Shape;528;g354ae03bd58_3_0"/>
          <p:cNvSpPr/>
          <p:nvPr/>
        </p:nvSpPr>
        <p:spPr>
          <a:xfrm flipH="1" rot="10800000">
            <a:off x="4672663" y="0"/>
            <a:ext cx="3488624" cy="1025708"/>
          </a:xfrm>
          <a:custGeom>
            <a:rect b="b" l="l" r="r" t="t"/>
            <a:pathLst>
              <a:path extrusionOk="0" h="1025708" w="3488624">
                <a:moveTo>
                  <a:pt x="0" y="1025708"/>
                </a:moveTo>
                <a:lnTo>
                  <a:pt x="3488624" y="1025708"/>
                </a:lnTo>
                <a:lnTo>
                  <a:pt x="3488624" y="0"/>
                </a:lnTo>
                <a:lnTo>
                  <a:pt x="0" y="0"/>
                </a:lnTo>
                <a:lnTo>
                  <a:pt x="0" y="1025708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55745" l="0" r="-22331" t="0"/>
            </a:stretch>
          </a:blipFill>
          <a:ln>
            <a:noFill/>
          </a:ln>
        </p:spPr>
      </p:sp>
      <p:sp>
        <p:nvSpPr>
          <p:cNvPr id="529" name="Google Shape;529;g354ae03bd58_3_0"/>
          <p:cNvSpPr/>
          <p:nvPr/>
        </p:nvSpPr>
        <p:spPr>
          <a:xfrm>
            <a:off x="1274820" y="4912333"/>
            <a:ext cx="460600" cy="462334"/>
          </a:xfrm>
          <a:custGeom>
            <a:rect b="b" l="l" r="r" t="t"/>
            <a:pathLst>
              <a:path extrusionOk="0" h="462334" w="460600">
                <a:moveTo>
                  <a:pt x="0" y="0"/>
                </a:moveTo>
                <a:lnTo>
                  <a:pt x="460600" y="0"/>
                </a:lnTo>
                <a:lnTo>
                  <a:pt x="460600" y="462334"/>
                </a:lnTo>
                <a:lnTo>
                  <a:pt x="0" y="462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g354ae03bd58_3_0"/>
          <p:cNvSpPr/>
          <p:nvPr/>
        </p:nvSpPr>
        <p:spPr>
          <a:xfrm>
            <a:off x="4647781" y="4912333"/>
            <a:ext cx="431704" cy="462334"/>
          </a:xfrm>
          <a:custGeom>
            <a:rect b="b" l="l" r="r" t="t"/>
            <a:pathLst>
              <a:path extrusionOk="0" h="462334" w="431704">
                <a:moveTo>
                  <a:pt x="0" y="0"/>
                </a:moveTo>
                <a:lnTo>
                  <a:pt x="431704" y="0"/>
                </a:lnTo>
                <a:lnTo>
                  <a:pt x="431704" y="462334"/>
                </a:lnTo>
                <a:lnTo>
                  <a:pt x="0" y="462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1" name="Google Shape;531;g354ae03bd58_3_0"/>
          <p:cNvSpPr/>
          <p:nvPr/>
        </p:nvSpPr>
        <p:spPr>
          <a:xfrm>
            <a:off x="7995130" y="4912333"/>
            <a:ext cx="462334" cy="462334"/>
          </a:xfrm>
          <a:custGeom>
            <a:rect b="b" l="l" r="r" t="t"/>
            <a:pathLst>
              <a:path extrusionOk="0" h="462334" w="462334">
                <a:moveTo>
                  <a:pt x="0" y="0"/>
                </a:moveTo>
                <a:lnTo>
                  <a:pt x="462334" y="0"/>
                </a:lnTo>
                <a:lnTo>
                  <a:pt x="462334" y="462334"/>
                </a:lnTo>
                <a:lnTo>
                  <a:pt x="0" y="462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2" name="Google Shape;532;g354ae03bd58_3_0"/>
          <p:cNvSpPr/>
          <p:nvPr/>
        </p:nvSpPr>
        <p:spPr>
          <a:xfrm>
            <a:off x="11342033" y="4896571"/>
            <a:ext cx="493858" cy="493858"/>
          </a:xfrm>
          <a:custGeom>
            <a:rect b="b" l="l" r="r" t="t"/>
            <a:pathLst>
              <a:path extrusionOk="0" h="493858" w="493858">
                <a:moveTo>
                  <a:pt x="0" y="0"/>
                </a:moveTo>
                <a:lnTo>
                  <a:pt x="493857" y="0"/>
                </a:lnTo>
                <a:lnTo>
                  <a:pt x="493857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3" name="Google Shape;533;g354ae03bd58_3_0"/>
          <p:cNvSpPr/>
          <p:nvPr/>
        </p:nvSpPr>
        <p:spPr>
          <a:xfrm>
            <a:off x="14683325" y="4875199"/>
            <a:ext cx="536602" cy="536602"/>
          </a:xfrm>
          <a:custGeom>
            <a:rect b="b" l="l" r="r" t="t"/>
            <a:pathLst>
              <a:path extrusionOk="0" h="536602" w="536602">
                <a:moveTo>
                  <a:pt x="0" y="0"/>
                </a:moveTo>
                <a:lnTo>
                  <a:pt x="536602" y="0"/>
                </a:lnTo>
                <a:lnTo>
                  <a:pt x="536602" y="536602"/>
                </a:lnTo>
                <a:lnTo>
                  <a:pt x="0" y="536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g354ae03bd58_3_0"/>
          <p:cNvSpPr/>
          <p:nvPr/>
        </p:nvSpPr>
        <p:spPr>
          <a:xfrm>
            <a:off x="15295536" y="0"/>
            <a:ext cx="2992464" cy="3395456"/>
          </a:xfrm>
          <a:custGeom>
            <a:rect b="b" l="l" r="r" t="t"/>
            <a:pathLst>
              <a:path extrusionOk="0" h="3395456" w="2992464">
                <a:moveTo>
                  <a:pt x="0" y="0"/>
                </a:moveTo>
                <a:lnTo>
                  <a:pt x="2992464" y="0"/>
                </a:lnTo>
                <a:lnTo>
                  <a:pt x="2992464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1286" l="0" r="-64975" t="-23026"/>
            </a:stretch>
          </a:blipFill>
          <a:ln>
            <a:noFill/>
          </a:ln>
        </p:spPr>
      </p:sp>
      <p:sp>
        <p:nvSpPr>
          <p:cNvPr id="535" name="Google Shape;535;g354ae03bd58_3_0"/>
          <p:cNvSpPr/>
          <p:nvPr/>
        </p:nvSpPr>
        <p:spPr>
          <a:xfrm rot="-1911388">
            <a:off x="-432882" y="9494513"/>
            <a:ext cx="1613139" cy="1382243"/>
          </a:xfrm>
          <a:custGeom>
            <a:rect b="b" l="l" r="r" t="t"/>
            <a:pathLst>
              <a:path extrusionOk="0" h="1382243" w="1613139">
                <a:moveTo>
                  <a:pt x="0" y="0"/>
                </a:moveTo>
                <a:lnTo>
                  <a:pt x="1613138" y="0"/>
                </a:lnTo>
                <a:lnTo>
                  <a:pt x="1613138" y="1382244"/>
                </a:lnTo>
                <a:lnTo>
                  <a:pt x="0" y="1382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-29826" r="0" t="0"/>
            </a:stretch>
          </a:blipFill>
          <a:ln>
            <a:noFill/>
          </a:ln>
        </p:spPr>
      </p:sp>
      <p:sp>
        <p:nvSpPr>
          <p:cNvPr id="536" name="Google Shape;536;g354ae03bd58_3_0"/>
          <p:cNvSpPr txBox="1"/>
          <p:nvPr/>
        </p:nvSpPr>
        <p:spPr>
          <a:xfrm>
            <a:off x="1028700" y="2009775"/>
            <a:ext cx="14982348" cy="1595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Implementation Plan</a:t>
            </a:r>
            <a:endParaRPr/>
          </a:p>
        </p:txBody>
      </p:sp>
      <p:sp>
        <p:nvSpPr>
          <p:cNvPr id="537" name="Google Shape;537;g354ae03bd58_3_0"/>
          <p:cNvSpPr txBox="1"/>
          <p:nvPr/>
        </p:nvSpPr>
        <p:spPr>
          <a:xfrm>
            <a:off x="1028700" y="6326844"/>
            <a:ext cx="2752262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User Research</a:t>
            </a:r>
            <a:endParaRPr/>
          </a:p>
        </p:txBody>
      </p:sp>
      <p:sp>
        <p:nvSpPr>
          <p:cNvPr id="538" name="Google Shape;538;g354ae03bd58_3_0"/>
          <p:cNvSpPr txBox="1"/>
          <p:nvPr/>
        </p:nvSpPr>
        <p:spPr>
          <a:xfrm>
            <a:off x="4387213" y="6326844"/>
            <a:ext cx="2752262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Vision Setting</a:t>
            </a:r>
            <a:endParaRPr/>
          </a:p>
        </p:txBody>
      </p:sp>
      <p:sp>
        <p:nvSpPr>
          <p:cNvPr id="539" name="Google Shape;539;g354ae03bd58_3_0"/>
          <p:cNvSpPr txBox="1"/>
          <p:nvPr/>
        </p:nvSpPr>
        <p:spPr>
          <a:xfrm>
            <a:off x="7749076" y="6326844"/>
            <a:ext cx="2752262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Business Model</a:t>
            </a:r>
            <a:endParaRPr/>
          </a:p>
        </p:txBody>
      </p:sp>
      <p:sp>
        <p:nvSpPr>
          <p:cNvPr id="540" name="Google Shape;540;g354ae03bd58_3_0"/>
          <p:cNvSpPr txBox="1"/>
          <p:nvPr/>
        </p:nvSpPr>
        <p:spPr>
          <a:xfrm>
            <a:off x="11112542" y="6326844"/>
            <a:ext cx="2752262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Financial Plan</a:t>
            </a:r>
            <a:endParaRPr/>
          </a:p>
        </p:txBody>
      </p:sp>
      <p:sp>
        <p:nvSpPr>
          <p:cNvPr id="541" name="Google Shape;541;g354ae03bd58_3_0"/>
          <p:cNvSpPr txBox="1"/>
          <p:nvPr/>
        </p:nvSpPr>
        <p:spPr>
          <a:xfrm>
            <a:off x="14474404" y="6326844"/>
            <a:ext cx="2752262" cy="424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  <a:endParaRPr/>
          </a:p>
        </p:txBody>
      </p:sp>
      <p:sp>
        <p:nvSpPr>
          <p:cNvPr id="542" name="Google Shape;542;g354ae03bd58_3_0"/>
          <p:cNvSpPr txBox="1"/>
          <p:nvPr/>
        </p:nvSpPr>
        <p:spPr>
          <a:xfrm>
            <a:off x="1028700" y="6961209"/>
            <a:ext cx="2752262" cy="2526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Leverage insights from provider interviews and patient surveys to validate the app’s core features: video guidance, pain logging, and therapist feedback.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1306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g354ae03bd58_3_0"/>
          <p:cNvSpPr txBox="1"/>
          <p:nvPr/>
        </p:nvSpPr>
        <p:spPr>
          <a:xfrm>
            <a:off x="4387213" y="6961209"/>
            <a:ext cx="2752262" cy="2211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Define HandRehab+ as a digital bridge between clinic and home—enhancing rehab adherence, therapist oversight, and patient motivation.</a:t>
            </a:r>
            <a:endParaRPr/>
          </a:p>
        </p:txBody>
      </p:sp>
      <p:sp>
        <p:nvSpPr>
          <p:cNvPr id="544" name="Google Shape;544;g354ae03bd58_3_0"/>
          <p:cNvSpPr txBox="1"/>
          <p:nvPr/>
        </p:nvSpPr>
        <p:spPr>
          <a:xfrm>
            <a:off x="7749076" y="6961209"/>
            <a:ext cx="2752262" cy="2211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Offer HandRehab+ as a subscription-based platform for outpatient clinics, with tiered pricing by provider count and usage analytics.</a:t>
            </a:r>
            <a:endParaRPr/>
          </a:p>
        </p:txBody>
      </p:sp>
      <p:sp>
        <p:nvSpPr>
          <p:cNvPr id="545" name="Google Shape;545;g354ae03bd58_3_0"/>
          <p:cNvSpPr txBox="1"/>
          <p:nvPr/>
        </p:nvSpPr>
        <p:spPr>
          <a:xfrm>
            <a:off x="11112542" y="6961209"/>
            <a:ext cx="2752262" cy="2526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Estimate pilot-phase costs for deployment, support, and training. Explore funding via NIH grants, innovation challenges, or partnerships with health systems.</a:t>
            </a:r>
            <a:endParaRPr/>
          </a:p>
        </p:txBody>
      </p:sp>
      <p:sp>
        <p:nvSpPr>
          <p:cNvPr id="546" name="Google Shape;546;g354ae03bd58_3_0"/>
          <p:cNvSpPr txBox="1"/>
          <p:nvPr/>
        </p:nvSpPr>
        <p:spPr>
          <a:xfrm>
            <a:off x="14474404" y="6961209"/>
            <a:ext cx="2752262" cy="2211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Deploy to a small OT clinic (15–20 post-op patients). Train therapists, monitor engagement, gather outcomes, and refine for wider release.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g354ae03bd58_6_0"/>
          <p:cNvGrpSpPr/>
          <p:nvPr/>
        </p:nvGrpSpPr>
        <p:grpSpPr>
          <a:xfrm>
            <a:off x="1506575" y="733714"/>
            <a:ext cx="11045017" cy="1698354"/>
            <a:chOff x="0" y="-47625"/>
            <a:chExt cx="1626267" cy="250065"/>
          </a:xfrm>
        </p:grpSpPr>
        <p:sp>
          <p:nvSpPr>
            <p:cNvPr id="552" name="Google Shape;552;g354ae03bd58_6_0"/>
            <p:cNvSpPr/>
            <p:nvPr/>
          </p:nvSpPr>
          <p:spPr>
            <a:xfrm>
              <a:off x="0" y="0"/>
              <a:ext cx="1626267" cy="202440"/>
            </a:xfrm>
            <a:custGeom>
              <a:rect b="b" l="l" r="r" t="t"/>
              <a:pathLst>
                <a:path extrusionOk="0" h="202440" w="1626267">
                  <a:moveTo>
                    <a:pt x="1423067" y="0"/>
                  </a:moveTo>
                  <a:lnTo>
                    <a:pt x="0" y="0"/>
                  </a:lnTo>
                  <a:lnTo>
                    <a:pt x="203200" y="202440"/>
                  </a:lnTo>
                  <a:lnTo>
                    <a:pt x="1626267" y="202440"/>
                  </a:lnTo>
                  <a:lnTo>
                    <a:pt x="1423067" y="0"/>
                  </a:lnTo>
                  <a:close/>
                </a:path>
              </a:pathLst>
            </a:custGeom>
            <a:gradFill>
              <a:gsLst>
                <a:gs pos="0">
                  <a:srgbClr val="00AAE5">
                    <a:alpha val="0"/>
                  </a:srgbClr>
                </a:gs>
                <a:gs pos="100000">
                  <a:srgbClr val="00AAE5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53" name="Google Shape;553;g354ae03bd58_6_0"/>
            <p:cNvSpPr txBox="1"/>
            <p:nvPr/>
          </p:nvSpPr>
          <p:spPr>
            <a:xfrm>
              <a:off x="101600" y="-47625"/>
              <a:ext cx="1423067" cy="2500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g354ae03bd58_6_0"/>
          <p:cNvSpPr/>
          <p:nvPr/>
        </p:nvSpPr>
        <p:spPr>
          <a:xfrm>
            <a:off x="2984729" y="29006"/>
            <a:ext cx="12318541" cy="2056319"/>
          </a:xfrm>
          <a:custGeom>
            <a:rect b="b" l="l" r="r" t="t"/>
            <a:pathLst>
              <a:path extrusionOk="0" h="200839" w="1203142">
                <a:moveTo>
                  <a:pt x="999942" y="0"/>
                </a:moveTo>
                <a:lnTo>
                  <a:pt x="0" y="0"/>
                </a:lnTo>
                <a:lnTo>
                  <a:pt x="203200" y="200839"/>
                </a:lnTo>
                <a:lnTo>
                  <a:pt x="1203142" y="200839"/>
                </a:lnTo>
                <a:lnTo>
                  <a:pt x="99994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49508" l="0" r="0" t="-249508"/>
            </a:stretch>
          </a:blipFill>
          <a:ln>
            <a:noFill/>
          </a:ln>
        </p:spPr>
      </p:sp>
      <p:sp>
        <p:nvSpPr>
          <p:cNvPr id="555" name="Google Shape;555;g354ae03bd58_6_0"/>
          <p:cNvSpPr/>
          <p:nvPr/>
        </p:nvSpPr>
        <p:spPr>
          <a:xfrm rot="10800000">
            <a:off x="11221715" y="0"/>
            <a:ext cx="7066285" cy="4902235"/>
          </a:xfrm>
          <a:custGeom>
            <a:rect b="b" l="l" r="r" t="t"/>
            <a:pathLst>
              <a:path extrusionOk="0" h="4902235" w="7066285">
                <a:moveTo>
                  <a:pt x="7066285" y="4902235"/>
                </a:moveTo>
                <a:lnTo>
                  <a:pt x="0" y="4902235"/>
                </a:lnTo>
                <a:lnTo>
                  <a:pt x="0" y="0"/>
                </a:lnTo>
                <a:lnTo>
                  <a:pt x="7066285" y="0"/>
                </a:lnTo>
                <a:lnTo>
                  <a:pt x="7066285" y="490223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56" name="Google Shape;556;g354ae03bd58_6_0"/>
          <p:cNvGrpSpPr/>
          <p:nvPr/>
        </p:nvGrpSpPr>
        <p:grpSpPr>
          <a:xfrm>
            <a:off x="1094909" y="7423328"/>
            <a:ext cx="4500040" cy="1834972"/>
            <a:chOff x="0" y="-47625"/>
            <a:chExt cx="1185196" cy="483285"/>
          </a:xfrm>
        </p:grpSpPr>
        <p:sp>
          <p:nvSpPr>
            <p:cNvPr id="557" name="Google Shape;557;g354ae03bd58_6_0"/>
            <p:cNvSpPr/>
            <p:nvPr/>
          </p:nvSpPr>
          <p:spPr>
            <a:xfrm>
              <a:off x="0" y="0"/>
              <a:ext cx="1185196" cy="435660"/>
            </a:xfrm>
            <a:custGeom>
              <a:rect b="b" l="l" r="r" t="t"/>
              <a:pathLst>
                <a:path extrusionOk="0" h="435660" w="1185196">
                  <a:moveTo>
                    <a:pt x="0" y="0"/>
                  </a:moveTo>
                  <a:lnTo>
                    <a:pt x="1185196" y="0"/>
                  </a:lnTo>
                  <a:lnTo>
                    <a:pt x="1185196" y="435660"/>
                  </a:lnTo>
                  <a:lnTo>
                    <a:pt x="0" y="435660"/>
                  </a:lnTo>
                  <a:close/>
                </a:path>
              </a:pathLst>
            </a:custGeom>
            <a:gradFill>
              <a:gsLst>
                <a:gs pos="0">
                  <a:srgbClr val="56CCF2"/>
                </a:gs>
                <a:gs pos="100000">
                  <a:srgbClr val="2F80E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8" name="Google Shape;558;g354ae03bd58_6_0"/>
            <p:cNvSpPr txBox="1"/>
            <p:nvPr/>
          </p:nvSpPr>
          <p:spPr>
            <a:xfrm>
              <a:off x="0" y="-47625"/>
              <a:ext cx="1185196" cy="48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g354ae03bd58_6_0"/>
          <p:cNvGrpSpPr/>
          <p:nvPr/>
        </p:nvGrpSpPr>
        <p:grpSpPr>
          <a:xfrm>
            <a:off x="1506575" y="6826925"/>
            <a:ext cx="3676708" cy="1161897"/>
            <a:chOff x="0" y="-47625"/>
            <a:chExt cx="968351" cy="306014"/>
          </a:xfrm>
        </p:grpSpPr>
        <p:sp>
          <p:nvSpPr>
            <p:cNvPr id="560" name="Google Shape;560;g354ae03bd58_6_0"/>
            <p:cNvSpPr/>
            <p:nvPr/>
          </p:nvSpPr>
          <p:spPr>
            <a:xfrm>
              <a:off x="0" y="0"/>
              <a:ext cx="968351" cy="258389"/>
            </a:xfrm>
            <a:custGeom>
              <a:rect b="b" l="l" r="r" t="t"/>
              <a:pathLst>
                <a:path extrusionOk="0" h="258389" w="968351">
                  <a:moveTo>
                    <a:pt x="0" y="0"/>
                  </a:moveTo>
                  <a:lnTo>
                    <a:pt x="968351" y="0"/>
                  </a:lnTo>
                  <a:lnTo>
                    <a:pt x="968351" y="258389"/>
                  </a:lnTo>
                  <a:lnTo>
                    <a:pt x="0" y="258389"/>
                  </a:lnTo>
                  <a:close/>
                </a:path>
              </a:pathLst>
            </a:custGeom>
            <a:solidFill>
              <a:srgbClr val="204071"/>
            </a:solidFill>
            <a:ln>
              <a:noFill/>
            </a:ln>
          </p:spPr>
        </p:sp>
        <p:sp>
          <p:nvSpPr>
            <p:cNvPr id="561" name="Google Shape;561;g354ae03bd58_6_0"/>
            <p:cNvSpPr txBox="1"/>
            <p:nvPr/>
          </p:nvSpPr>
          <p:spPr>
            <a:xfrm>
              <a:off x="0" y="-47625"/>
              <a:ext cx="968351" cy="30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2" name="Google Shape;562;g354ae03bd58_6_0"/>
          <p:cNvGrpSpPr/>
          <p:nvPr/>
        </p:nvGrpSpPr>
        <p:grpSpPr>
          <a:xfrm>
            <a:off x="5809604" y="7415510"/>
            <a:ext cx="4500040" cy="1834972"/>
            <a:chOff x="0" y="-47625"/>
            <a:chExt cx="1185196" cy="483285"/>
          </a:xfrm>
        </p:grpSpPr>
        <p:sp>
          <p:nvSpPr>
            <p:cNvPr id="563" name="Google Shape;563;g354ae03bd58_6_0"/>
            <p:cNvSpPr/>
            <p:nvPr/>
          </p:nvSpPr>
          <p:spPr>
            <a:xfrm>
              <a:off x="0" y="0"/>
              <a:ext cx="1185196" cy="435660"/>
            </a:xfrm>
            <a:custGeom>
              <a:rect b="b" l="l" r="r" t="t"/>
              <a:pathLst>
                <a:path extrusionOk="0" h="435660" w="1185196">
                  <a:moveTo>
                    <a:pt x="0" y="0"/>
                  </a:moveTo>
                  <a:lnTo>
                    <a:pt x="1185196" y="0"/>
                  </a:lnTo>
                  <a:lnTo>
                    <a:pt x="1185196" y="435660"/>
                  </a:lnTo>
                  <a:lnTo>
                    <a:pt x="0" y="435660"/>
                  </a:lnTo>
                  <a:close/>
                </a:path>
              </a:pathLst>
            </a:custGeom>
            <a:gradFill>
              <a:gsLst>
                <a:gs pos="0">
                  <a:srgbClr val="56CCF2"/>
                </a:gs>
                <a:gs pos="100000">
                  <a:srgbClr val="2F80E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4" name="Google Shape;564;g354ae03bd58_6_0"/>
            <p:cNvSpPr txBox="1"/>
            <p:nvPr/>
          </p:nvSpPr>
          <p:spPr>
            <a:xfrm>
              <a:off x="0" y="-47625"/>
              <a:ext cx="1185196" cy="48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5" name="Google Shape;565;g354ae03bd58_6_0"/>
          <p:cNvGrpSpPr/>
          <p:nvPr/>
        </p:nvGrpSpPr>
        <p:grpSpPr>
          <a:xfrm>
            <a:off x="6221270" y="6816508"/>
            <a:ext cx="3676708" cy="1161897"/>
            <a:chOff x="0" y="-47625"/>
            <a:chExt cx="968351" cy="306014"/>
          </a:xfrm>
        </p:grpSpPr>
        <p:sp>
          <p:nvSpPr>
            <p:cNvPr id="566" name="Google Shape;566;g354ae03bd58_6_0"/>
            <p:cNvSpPr/>
            <p:nvPr/>
          </p:nvSpPr>
          <p:spPr>
            <a:xfrm>
              <a:off x="0" y="0"/>
              <a:ext cx="968351" cy="258389"/>
            </a:xfrm>
            <a:custGeom>
              <a:rect b="b" l="l" r="r" t="t"/>
              <a:pathLst>
                <a:path extrusionOk="0" h="258389" w="968351">
                  <a:moveTo>
                    <a:pt x="0" y="0"/>
                  </a:moveTo>
                  <a:lnTo>
                    <a:pt x="968351" y="0"/>
                  </a:lnTo>
                  <a:lnTo>
                    <a:pt x="968351" y="258389"/>
                  </a:lnTo>
                  <a:lnTo>
                    <a:pt x="0" y="258389"/>
                  </a:lnTo>
                  <a:close/>
                </a:path>
              </a:pathLst>
            </a:custGeom>
            <a:solidFill>
              <a:srgbClr val="204071"/>
            </a:solidFill>
            <a:ln>
              <a:noFill/>
            </a:ln>
          </p:spPr>
        </p:sp>
        <p:sp>
          <p:nvSpPr>
            <p:cNvPr id="567" name="Google Shape;567;g354ae03bd58_6_0"/>
            <p:cNvSpPr txBox="1"/>
            <p:nvPr/>
          </p:nvSpPr>
          <p:spPr>
            <a:xfrm>
              <a:off x="0" y="-47625"/>
              <a:ext cx="968351" cy="30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8" name="Google Shape;568;g354ae03bd58_6_0"/>
          <p:cNvGrpSpPr/>
          <p:nvPr/>
        </p:nvGrpSpPr>
        <p:grpSpPr>
          <a:xfrm>
            <a:off x="2914356" y="6411128"/>
            <a:ext cx="861146" cy="827030"/>
            <a:chOff x="0" y="-47625"/>
            <a:chExt cx="547880" cy="526174"/>
          </a:xfrm>
        </p:grpSpPr>
        <p:sp>
          <p:nvSpPr>
            <p:cNvPr id="569" name="Google Shape;569;g354ae03bd58_6_0"/>
            <p:cNvSpPr/>
            <p:nvPr/>
          </p:nvSpPr>
          <p:spPr>
            <a:xfrm>
              <a:off x="0" y="0"/>
              <a:ext cx="547880" cy="478549"/>
            </a:xfrm>
            <a:custGeom>
              <a:rect b="b" l="l" r="r" t="t"/>
              <a:pathLst>
                <a:path extrusionOk="0" h="478549" w="547880">
                  <a:moveTo>
                    <a:pt x="0" y="0"/>
                  </a:moveTo>
                  <a:lnTo>
                    <a:pt x="547880" y="0"/>
                  </a:lnTo>
                  <a:lnTo>
                    <a:pt x="547880" y="478549"/>
                  </a:lnTo>
                  <a:lnTo>
                    <a:pt x="0" y="478549"/>
                  </a:lnTo>
                  <a:close/>
                </a:path>
              </a:pathLst>
            </a:custGeom>
            <a:solidFill>
              <a:srgbClr val="00AAE5"/>
            </a:solidFill>
            <a:ln>
              <a:noFill/>
            </a:ln>
          </p:spPr>
        </p:sp>
        <p:sp>
          <p:nvSpPr>
            <p:cNvPr id="570" name="Google Shape;570;g354ae03bd58_6_0"/>
            <p:cNvSpPr txBox="1"/>
            <p:nvPr/>
          </p:nvSpPr>
          <p:spPr>
            <a:xfrm>
              <a:off x="0" y="-47625"/>
              <a:ext cx="547880" cy="526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1" name="Google Shape;571;g354ae03bd58_6_0"/>
          <p:cNvGrpSpPr/>
          <p:nvPr/>
        </p:nvGrpSpPr>
        <p:grpSpPr>
          <a:xfrm>
            <a:off x="7629051" y="6411128"/>
            <a:ext cx="861146" cy="827030"/>
            <a:chOff x="0" y="-47625"/>
            <a:chExt cx="547880" cy="526174"/>
          </a:xfrm>
        </p:grpSpPr>
        <p:sp>
          <p:nvSpPr>
            <p:cNvPr id="572" name="Google Shape;572;g354ae03bd58_6_0"/>
            <p:cNvSpPr/>
            <p:nvPr/>
          </p:nvSpPr>
          <p:spPr>
            <a:xfrm>
              <a:off x="0" y="0"/>
              <a:ext cx="547880" cy="478549"/>
            </a:xfrm>
            <a:custGeom>
              <a:rect b="b" l="l" r="r" t="t"/>
              <a:pathLst>
                <a:path extrusionOk="0" h="478549" w="547880">
                  <a:moveTo>
                    <a:pt x="0" y="0"/>
                  </a:moveTo>
                  <a:lnTo>
                    <a:pt x="547880" y="0"/>
                  </a:lnTo>
                  <a:lnTo>
                    <a:pt x="547880" y="478549"/>
                  </a:lnTo>
                  <a:lnTo>
                    <a:pt x="0" y="478549"/>
                  </a:lnTo>
                  <a:close/>
                </a:path>
              </a:pathLst>
            </a:custGeom>
            <a:solidFill>
              <a:srgbClr val="00AAE5"/>
            </a:solidFill>
            <a:ln>
              <a:noFill/>
            </a:ln>
          </p:spPr>
        </p:sp>
        <p:sp>
          <p:nvSpPr>
            <p:cNvPr id="573" name="Google Shape;573;g354ae03bd58_6_0"/>
            <p:cNvSpPr txBox="1"/>
            <p:nvPr/>
          </p:nvSpPr>
          <p:spPr>
            <a:xfrm>
              <a:off x="0" y="-47625"/>
              <a:ext cx="547880" cy="526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" name="Google Shape;574;g354ae03bd58_6_0"/>
          <p:cNvGrpSpPr/>
          <p:nvPr/>
        </p:nvGrpSpPr>
        <p:grpSpPr>
          <a:xfrm>
            <a:off x="1094909" y="4460512"/>
            <a:ext cx="4500040" cy="1834972"/>
            <a:chOff x="0" y="-47625"/>
            <a:chExt cx="1185196" cy="483285"/>
          </a:xfrm>
        </p:grpSpPr>
        <p:sp>
          <p:nvSpPr>
            <p:cNvPr id="575" name="Google Shape;575;g354ae03bd58_6_0"/>
            <p:cNvSpPr/>
            <p:nvPr/>
          </p:nvSpPr>
          <p:spPr>
            <a:xfrm>
              <a:off x="0" y="0"/>
              <a:ext cx="1185196" cy="435660"/>
            </a:xfrm>
            <a:custGeom>
              <a:rect b="b" l="l" r="r" t="t"/>
              <a:pathLst>
                <a:path extrusionOk="0" h="435660" w="1185196">
                  <a:moveTo>
                    <a:pt x="0" y="0"/>
                  </a:moveTo>
                  <a:lnTo>
                    <a:pt x="1185196" y="0"/>
                  </a:lnTo>
                  <a:lnTo>
                    <a:pt x="1185196" y="435660"/>
                  </a:lnTo>
                  <a:lnTo>
                    <a:pt x="0" y="435660"/>
                  </a:lnTo>
                  <a:close/>
                </a:path>
              </a:pathLst>
            </a:custGeom>
            <a:gradFill>
              <a:gsLst>
                <a:gs pos="0">
                  <a:srgbClr val="56CCF2"/>
                </a:gs>
                <a:gs pos="100000">
                  <a:srgbClr val="2F80E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76" name="Google Shape;576;g354ae03bd58_6_0"/>
            <p:cNvSpPr txBox="1"/>
            <p:nvPr/>
          </p:nvSpPr>
          <p:spPr>
            <a:xfrm>
              <a:off x="0" y="-47625"/>
              <a:ext cx="1185196" cy="48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" name="Google Shape;577;g354ae03bd58_6_0"/>
          <p:cNvGrpSpPr/>
          <p:nvPr/>
        </p:nvGrpSpPr>
        <p:grpSpPr>
          <a:xfrm>
            <a:off x="1506575" y="3864109"/>
            <a:ext cx="3676708" cy="1161897"/>
            <a:chOff x="0" y="-47625"/>
            <a:chExt cx="968351" cy="306014"/>
          </a:xfrm>
        </p:grpSpPr>
        <p:sp>
          <p:nvSpPr>
            <p:cNvPr id="578" name="Google Shape;578;g354ae03bd58_6_0"/>
            <p:cNvSpPr/>
            <p:nvPr/>
          </p:nvSpPr>
          <p:spPr>
            <a:xfrm>
              <a:off x="0" y="0"/>
              <a:ext cx="968351" cy="258389"/>
            </a:xfrm>
            <a:custGeom>
              <a:rect b="b" l="l" r="r" t="t"/>
              <a:pathLst>
                <a:path extrusionOk="0" h="258389" w="968351">
                  <a:moveTo>
                    <a:pt x="0" y="0"/>
                  </a:moveTo>
                  <a:lnTo>
                    <a:pt x="968351" y="0"/>
                  </a:lnTo>
                  <a:lnTo>
                    <a:pt x="968351" y="258389"/>
                  </a:lnTo>
                  <a:lnTo>
                    <a:pt x="0" y="258389"/>
                  </a:lnTo>
                  <a:close/>
                </a:path>
              </a:pathLst>
            </a:custGeom>
            <a:solidFill>
              <a:srgbClr val="204071"/>
            </a:solidFill>
            <a:ln>
              <a:noFill/>
            </a:ln>
          </p:spPr>
        </p:sp>
        <p:sp>
          <p:nvSpPr>
            <p:cNvPr id="579" name="Google Shape;579;g354ae03bd58_6_0"/>
            <p:cNvSpPr txBox="1"/>
            <p:nvPr/>
          </p:nvSpPr>
          <p:spPr>
            <a:xfrm>
              <a:off x="0" y="-47625"/>
              <a:ext cx="968351" cy="30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0" name="Google Shape;580;g354ae03bd58_6_0"/>
          <p:cNvGrpSpPr/>
          <p:nvPr/>
        </p:nvGrpSpPr>
        <p:grpSpPr>
          <a:xfrm>
            <a:off x="5809604" y="4452694"/>
            <a:ext cx="4500040" cy="1834972"/>
            <a:chOff x="0" y="-47625"/>
            <a:chExt cx="1185196" cy="483285"/>
          </a:xfrm>
        </p:grpSpPr>
        <p:sp>
          <p:nvSpPr>
            <p:cNvPr id="581" name="Google Shape;581;g354ae03bd58_6_0"/>
            <p:cNvSpPr/>
            <p:nvPr/>
          </p:nvSpPr>
          <p:spPr>
            <a:xfrm>
              <a:off x="0" y="0"/>
              <a:ext cx="1185196" cy="435660"/>
            </a:xfrm>
            <a:custGeom>
              <a:rect b="b" l="l" r="r" t="t"/>
              <a:pathLst>
                <a:path extrusionOk="0" h="435660" w="1185196">
                  <a:moveTo>
                    <a:pt x="0" y="0"/>
                  </a:moveTo>
                  <a:lnTo>
                    <a:pt x="1185196" y="0"/>
                  </a:lnTo>
                  <a:lnTo>
                    <a:pt x="1185196" y="435660"/>
                  </a:lnTo>
                  <a:lnTo>
                    <a:pt x="0" y="435660"/>
                  </a:lnTo>
                  <a:close/>
                </a:path>
              </a:pathLst>
            </a:custGeom>
            <a:gradFill>
              <a:gsLst>
                <a:gs pos="0">
                  <a:srgbClr val="56CCF2"/>
                </a:gs>
                <a:gs pos="100000">
                  <a:srgbClr val="2F80E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82" name="Google Shape;582;g354ae03bd58_6_0"/>
            <p:cNvSpPr txBox="1"/>
            <p:nvPr/>
          </p:nvSpPr>
          <p:spPr>
            <a:xfrm>
              <a:off x="0" y="-47625"/>
              <a:ext cx="1185196" cy="483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3" name="Google Shape;583;g354ae03bd58_6_0"/>
          <p:cNvGrpSpPr/>
          <p:nvPr/>
        </p:nvGrpSpPr>
        <p:grpSpPr>
          <a:xfrm>
            <a:off x="6221270" y="3853693"/>
            <a:ext cx="3676708" cy="1161897"/>
            <a:chOff x="0" y="-47625"/>
            <a:chExt cx="968351" cy="306014"/>
          </a:xfrm>
        </p:grpSpPr>
        <p:sp>
          <p:nvSpPr>
            <p:cNvPr id="584" name="Google Shape;584;g354ae03bd58_6_0"/>
            <p:cNvSpPr/>
            <p:nvPr/>
          </p:nvSpPr>
          <p:spPr>
            <a:xfrm>
              <a:off x="0" y="0"/>
              <a:ext cx="968351" cy="258389"/>
            </a:xfrm>
            <a:custGeom>
              <a:rect b="b" l="l" r="r" t="t"/>
              <a:pathLst>
                <a:path extrusionOk="0" h="258389" w="968351">
                  <a:moveTo>
                    <a:pt x="0" y="0"/>
                  </a:moveTo>
                  <a:lnTo>
                    <a:pt x="968351" y="0"/>
                  </a:lnTo>
                  <a:lnTo>
                    <a:pt x="968351" y="258389"/>
                  </a:lnTo>
                  <a:lnTo>
                    <a:pt x="0" y="258389"/>
                  </a:lnTo>
                  <a:close/>
                </a:path>
              </a:pathLst>
            </a:custGeom>
            <a:solidFill>
              <a:srgbClr val="204071"/>
            </a:solidFill>
            <a:ln>
              <a:noFill/>
            </a:ln>
          </p:spPr>
        </p:sp>
        <p:sp>
          <p:nvSpPr>
            <p:cNvPr id="585" name="Google Shape;585;g354ae03bd58_6_0"/>
            <p:cNvSpPr txBox="1"/>
            <p:nvPr/>
          </p:nvSpPr>
          <p:spPr>
            <a:xfrm>
              <a:off x="0" y="-47625"/>
              <a:ext cx="968351" cy="30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g354ae03bd58_6_0"/>
          <p:cNvGrpSpPr/>
          <p:nvPr/>
        </p:nvGrpSpPr>
        <p:grpSpPr>
          <a:xfrm>
            <a:off x="2914356" y="3448313"/>
            <a:ext cx="861146" cy="827030"/>
            <a:chOff x="0" y="-47625"/>
            <a:chExt cx="547880" cy="526174"/>
          </a:xfrm>
        </p:grpSpPr>
        <p:sp>
          <p:nvSpPr>
            <p:cNvPr id="587" name="Google Shape;587;g354ae03bd58_6_0"/>
            <p:cNvSpPr/>
            <p:nvPr/>
          </p:nvSpPr>
          <p:spPr>
            <a:xfrm>
              <a:off x="0" y="0"/>
              <a:ext cx="547880" cy="478549"/>
            </a:xfrm>
            <a:custGeom>
              <a:rect b="b" l="l" r="r" t="t"/>
              <a:pathLst>
                <a:path extrusionOk="0" h="478549" w="547880">
                  <a:moveTo>
                    <a:pt x="0" y="0"/>
                  </a:moveTo>
                  <a:lnTo>
                    <a:pt x="547880" y="0"/>
                  </a:lnTo>
                  <a:lnTo>
                    <a:pt x="547880" y="478549"/>
                  </a:lnTo>
                  <a:lnTo>
                    <a:pt x="0" y="478549"/>
                  </a:lnTo>
                  <a:close/>
                </a:path>
              </a:pathLst>
            </a:custGeom>
            <a:solidFill>
              <a:srgbClr val="00AAE5"/>
            </a:solidFill>
            <a:ln>
              <a:noFill/>
            </a:ln>
          </p:spPr>
        </p:sp>
        <p:sp>
          <p:nvSpPr>
            <p:cNvPr id="588" name="Google Shape;588;g354ae03bd58_6_0"/>
            <p:cNvSpPr txBox="1"/>
            <p:nvPr/>
          </p:nvSpPr>
          <p:spPr>
            <a:xfrm>
              <a:off x="0" y="-47625"/>
              <a:ext cx="547880" cy="526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9" name="Google Shape;589;g354ae03bd58_6_0"/>
          <p:cNvGrpSpPr/>
          <p:nvPr/>
        </p:nvGrpSpPr>
        <p:grpSpPr>
          <a:xfrm>
            <a:off x="7629051" y="3448313"/>
            <a:ext cx="861146" cy="827030"/>
            <a:chOff x="0" y="-47625"/>
            <a:chExt cx="547880" cy="526174"/>
          </a:xfrm>
        </p:grpSpPr>
        <p:sp>
          <p:nvSpPr>
            <p:cNvPr id="590" name="Google Shape;590;g354ae03bd58_6_0"/>
            <p:cNvSpPr/>
            <p:nvPr/>
          </p:nvSpPr>
          <p:spPr>
            <a:xfrm>
              <a:off x="0" y="0"/>
              <a:ext cx="547880" cy="478549"/>
            </a:xfrm>
            <a:custGeom>
              <a:rect b="b" l="l" r="r" t="t"/>
              <a:pathLst>
                <a:path extrusionOk="0" h="478549" w="547880">
                  <a:moveTo>
                    <a:pt x="0" y="0"/>
                  </a:moveTo>
                  <a:lnTo>
                    <a:pt x="547880" y="0"/>
                  </a:lnTo>
                  <a:lnTo>
                    <a:pt x="547880" y="478549"/>
                  </a:lnTo>
                  <a:lnTo>
                    <a:pt x="0" y="478549"/>
                  </a:lnTo>
                  <a:close/>
                </a:path>
              </a:pathLst>
            </a:custGeom>
            <a:solidFill>
              <a:srgbClr val="00AAE5"/>
            </a:solidFill>
            <a:ln>
              <a:noFill/>
            </a:ln>
          </p:spPr>
        </p:sp>
        <p:sp>
          <p:nvSpPr>
            <p:cNvPr id="591" name="Google Shape;591;g354ae03bd58_6_0"/>
            <p:cNvSpPr txBox="1"/>
            <p:nvPr/>
          </p:nvSpPr>
          <p:spPr>
            <a:xfrm>
              <a:off x="0" y="-47625"/>
              <a:ext cx="547880" cy="526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g354ae03bd58_6_0"/>
          <p:cNvSpPr/>
          <p:nvPr/>
        </p:nvSpPr>
        <p:spPr>
          <a:xfrm>
            <a:off x="3135387" y="3639359"/>
            <a:ext cx="419084" cy="519794"/>
          </a:xfrm>
          <a:custGeom>
            <a:rect b="b" l="l" r="r" t="t"/>
            <a:pathLst>
              <a:path extrusionOk="0" h="519794" w="419084">
                <a:moveTo>
                  <a:pt x="0" y="0"/>
                </a:moveTo>
                <a:lnTo>
                  <a:pt x="419084" y="0"/>
                </a:lnTo>
                <a:lnTo>
                  <a:pt x="419084" y="519794"/>
                </a:lnTo>
                <a:lnTo>
                  <a:pt x="0" y="519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3" name="Google Shape;593;g354ae03bd58_6_0"/>
          <p:cNvSpPr/>
          <p:nvPr/>
        </p:nvSpPr>
        <p:spPr>
          <a:xfrm>
            <a:off x="7804028" y="3680721"/>
            <a:ext cx="511192" cy="437069"/>
          </a:xfrm>
          <a:custGeom>
            <a:rect b="b" l="l" r="r" t="t"/>
            <a:pathLst>
              <a:path extrusionOk="0" h="437069" w="511192">
                <a:moveTo>
                  <a:pt x="0" y="0"/>
                </a:moveTo>
                <a:lnTo>
                  <a:pt x="511192" y="0"/>
                </a:lnTo>
                <a:lnTo>
                  <a:pt x="511192" y="437069"/>
                </a:lnTo>
                <a:lnTo>
                  <a:pt x="0" y="437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4" name="Google Shape;594;g354ae03bd58_6_0"/>
          <p:cNvSpPr/>
          <p:nvPr/>
        </p:nvSpPr>
        <p:spPr>
          <a:xfrm>
            <a:off x="3155598" y="6609809"/>
            <a:ext cx="378662" cy="464616"/>
          </a:xfrm>
          <a:custGeom>
            <a:rect b="b" l="l" r="r" t="t"/>
            <a:pathLst>
              <a:path extrusionOk="0" h="464616" w="378662">
                <a:moveTo>
                  <a:pt x="0" y="0"/>
                </a:moveTo>
                <a:lnTo>
                  <a:pt x="378662" y="0"/>
                </a:lnTo>
                <a:lnTo>
                  <a:pt x="378662" y="464617"/>
                </a:lnTo>
                <a:lnTo>
                  <a:pt x="0" y="464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5" name="Google Shape;595;g354ae03bd58_6_0"/>
          <p:cNvSpPr/>
          <p:nvPr/>
        </p:nvSpPr>
        <p:spPr>
          <a:xfrm>
            <a:off x="7787143" y="6649616"/>
            <a:ext cx="528077" cy="436984"/>
          </a:xfrm>
          <a:custGeom>
            <a:rect b="b" l="l" r="r" t="t"/>
            <a:pathLst>
              <a:path extrusionOk="0" h="436984" w="528077">
                <a:moveTo>
                  <a:pt x="0" y="0"/>
                </a:moveTo>
                <a:lnTo>
                  <a:pt x="528077" y="0"/>
                </a:lnTo>
                <a:lnTo>
                  <a:pt x="528077" y="436984"/>
                </a:lnTo>
                <a:lnTo>
                  <a:pt x="0" y="4369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6" name="Google Shape;596;g354ae03bd58_6_0"/>
          <p:cNvSpPr/>
          <p:nvPr/>
        </p:nvSpPr>
        <p:spPr>
          <a:xfrm>
            <a:off x="11221715" y="3083811"/>
            <a:ext cx="1422092" cy="1033980"/>
          </a:xfrm>
          <a:custGeom>
            <a:rect b="b" l="l" r="r" t="t"/>
            <a:pathLst>
              <a:path extrusionOk="0" h="1033980" w="1422092">
                <a:moveTo>
                  <a:pt x="0" y="0"/>
                </a:moveTo>
                <a:lnTo>
                  <a:pt x="1422092" y="0"/>
                </a:lnTo>
                <a:lnTo>
                  <a:pt x="1422092" y="1033979"/>
                </a:lnTo>
                <a:lnTo>
                  <a:pt x="0" y="1033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7" name="Google Shape;597;g354ae03bd58_6_0"/>
          <p:cNvSpPr txBox="1"/>
          <p:nvPr/>
        </p:nvSpPr>
        <p:spPr>
          <a:xfrm>
            <a:off x="11043069" y="4764527"/>
            <a:ext cx="5785636" cy="1885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75" u="none" cap="none" strike="noStrike">
                <a:solidFill>
                  <a:srgbClr val="165AB2"/>
                </a:solidFill>
                <a:latin typeface="Arial"/>
                <a:ea typeface="Arial"/>
                <a:cs typeface="Arial"/>
                <a:sym typeface="Arial"/>
              </a:rPr>
              <a:t> Future Work</a:t>
            </a:r>
            <a:endParaRPr/>
          </a:p>
          <a:p>
            <a:pPr indent="0" lvl="0" marL="0" marR="0" rtl="0" algn="just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875" u="none" cap="none" strike="noStrike">
              <a:solidFill>
                <a:srgbClr val="165A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54ae03bd58_6_0"/>
          <p:cNvSpPr txBox="1"/>
          <p:nvPr/>
        </p:nvSpPr>
        <p:spPr>
          <a:xfrm>
            <a:off x="11221715" y="6084988"/>
            <a:ext cx="6037585" cy="1989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112D4E"/>
                </a:solidFill>
                <a:latin typeface="Inter Medium"/>
                <a:ea typeface="Inter Medium"/>
                <a:cs typeface="Inter Medium"/>
                <a:sym typeface="Inter Medium"/>
              </a:rPr>
              <a:t>HandRehab+ will continue evolving with a focus on intelligent automation, inclusive design, and clinical impact, ensuring technology meaningfully supports recovery.</a:t>
            </a:r>
            <a:endParaRPr/>
          </a:p>
        </p:txBody>
      </p:sp>
      <p:sp>
        <p:nvSpPr>
          <p:cNvPr id="599" name="Google Shape;599;g354ae03bd58_6_0"/>
          <p:cNvSpPr txBox="1"/>
          <p:nvPr/>
        </p:nvSpPr>
        <p:spPr>
          <a:xfrm>
            <a:off x="1094909" y="8226947"/>
            <a:ext cx="43935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7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Run clinical pilots to measure impact on recovery.</a:t>
            </a:r>
            <a:endParaRPr/>
          </a:p>
        </p:txBody>
      </p:sp>
      <p:sp>
        <p:nvSpPr>
          <p:cNvPr id="600" name="Google Shape;600;g354ae03bd58_6_0"/>
          <p:cNvSpPr txBox="1"/>
          <p:nvPr/>
        </p:nvSpPr>
        <p:spPr>
          <a:xfrm>
            <a:off x="1609860" y="7385715"/>
            <a:ext cx="3470138" cy="389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Clinical Validation</a:t>
            </a:r>
            <a:endParaRPr/>
          </a:p>
        </p:txBody>
      </p:sp>
      <p:sp>
        <p:nvSpPr>
          <p:cNvPr id="601" name="Google Shape;601;g354ae03bd58_6_0"/>
          <p:cNvSpPr txBox="1"/>
          <p:nvPr/>
        </p:nvSpPr>
        <p:spPr>
          <a:xfrm>
            <a:off x="6147308" y="7612197"/>
            <a:ext cx="4110300" cy="19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81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Use computer vision to analyze hand movement and provide real-time corrections to improve form, safety, and therapy outcomes.</a:t>
            </a:r>
            <a:endParaRPr/>
          </a:p>
        </p:txBody>
      </p:sp>
      <p:sp>
        <p:nvSpPr>
          <p:cNvPr id="602" name="Google Shape;602;g354ae03bd58_6_0"/>
          <p:cNvSpPr txBox="1"/>
          <p:nvPr/>
        </p:nvSpPr>
        <p:spPr>
          <a:xfrm>
            <a:off x="6324555" y="7154772"/>
            <a:ext cx="347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AI Form Feedback</a:t>
            </a:r>
            <a:endParaRPr/>
          </a:p>
        </p:txBody>
      </p:sp>
      <p:sp>
        <p:nvSpPr>
          <p:cNvPr id="603" name="Google Shape;603;g354ae03bd58_6_0"/>
          <p:cNvSpPr txBox="1"/>
          <p:nvPr/>
        </p:nvSpPr>
        <p:spPr>
          <a:xfrm>
            <a:off x="1028700" y="5053114"/>
            <a:ext cx="4714497" cy="1054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Add voice guidance, large text, and language support to improve accessibility for all users</a:t>
            </a:r>
            <a:endParaRPr/>
          </a:p>
        </p:txBody>
      </p:sp>
      <p:sp>
        <p:nvSpPr>
          <p:cNvPr id="604" name="Google Shape;604;g354ae03bd58_6_0"/>
          <p:cNvSpPr txBox="1"/>
          <p:nvPr/>
        </p:nvSpPr>
        <p:spPr>
          <a:xfrm>
            <a:off x="1609860" y="4422899"/>
            <a:ext cx="3470138" cy="389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Accessibility Expansion</a:t>
            </a:r>
            <a:endParaRPr/>
          </a:p>
        </p:txBody>
      </p:sp>
      <p:sp>
        <p:nvSpPr>
          <p:cNvPr id="605" name="Google Shape;605;g354ae03bd58_6_0"/>
          <p:cNvSpPr txBox="1"/>
          <p:nvPr/>
        </p:nvSpPr>
        <p:spPr>
          <a:xfrm>
            <a:off x="5801161" y="5069936"/>
            <a:ext cx="4500040" cy="1054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Track in-app behavior (e.g., skipped sessions, peak activity times)  </a:t>
            </a:r>
            <a:endParaRPr/>
          </a:p>
        </p:txBody>
      </p:sp>
      <p:sp>
        <p:nvSpPr>
          <p:cNvPr id="606" name="Google Shape;606;g354ae03bd58_6_0"/>
          <p:cNvSpPr txBox="1"/>
          <p:nvPr/>
        </p:nvSpPr>
        <p:spPr>
          <a:xfrm>
            <a:off x="6326474" y="4199216"/>
            <a:ext cx="347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Behavioral Insights Engine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4e7f1a627_0_58"/>
          <p:cNvSpPr txBox="1"/>
          <p:nvPr/>
        </p:nvSpPr>
        <p:spPr>
          <a:xfrm>
            <a:off x="5814475" y="2348100"/>
            <a:ext cx="123270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 b="1" sz="1182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Figma + App Presentations</a:t>
            </a:r>
            <a:endParaRPr b="1" sz="1182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"/>
          <p:cNvSpPr/>
          <p:nvPr/>
        </p:nvSpPr>
        <p:spPr>
          <a:xfrm>
            <a:off x="2557792" y="-3779835"/>
            <a:ext cx="15993687" cy="18739460"/>
          </a:xfrm>
          <a:custGeom>
            <a:rect b="b" l="l" r="r" t="t"/>
            <a:pathLst>
              <a:path extrusionOk="0" h="18739460" w="15993687">
                <a:moveTo>
                  <a:pt x="0" y="0"/>
                </a:moveTo>
                <a:lnTo>
                  <a:pt x="15993688" y="0"/>
                </a:lnTo>
                <a:lnTo>
                  <a:pt x="15993688" y="18739460"/>
                </a:lnTo>
                <a:lnTo>
                  <a:pt x="0" y="18739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7" name="Google Shape;617;p10"/>
          <p:cNvSpPr/>
          <p:nvPr/>
        </p:nvSpPr>
        <p:spPr>
          <a:xfrm>
            <a:off x="-6934758" y="3812773"/>
            <a:ext cx="14094659" cy="14094659"/>
          </a:xfrm>
          <a:custGeom>
            <a:rect b="b" l="l" r="r" t="t"/>
            <a:pathLst>
              <a:path extrusionOk="0" h="14094659" w="14094659">
                <a:moveTo>
                  <a:pt x="0" y="0"/>
                </a:moveTo>
                <a:lnTo>
                  <a:pt x="14094659" y="0"/>
                </a:lnTo>
                <a:lnTo>
                  <a:pt x="14094659" y="14094659"/>
                </a:lnTo>
                <a:lnTo>
                  <a:pt x="0" y="14094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18" name="Google Shape;618;p10"/>
          <p:cNvGrpSpPr/>
          <p:nvPr/>
        </p:nvGrpSpPr>
        <p:grpSpPr>
          <a:xfrm>
            <a:off x="8591690" y="511297"/>
            <a:ext cx="8461058" cy="3301476"/>
            <a:chOff x="-535767" y="-2042325"/>
            <a:chExt cx="11281411" cy="4401968"/>
          </a:xfrm>
        </p:grpSpPr>
        <p:sp>
          <p:nvSpPr>
            <p:cNvPr id="619" name="Google Shape;619;p10"/>
            <p:cNvSpPr/>
            <p:nvPr/>
          </p:nvSpPr>
          <p:spPr>
            <a:xfrm>
              <a:off x="0" y="0"/>
              <a:ext cx="10745644" cy="2359643"/>
            </a:xfrm>
            <a:custGeom>
              <a:rect b="b" l="l" r="r" t="t"/>
              <a:pathLst>
                <a:path extrusionOk="0" h="2359643" w="10745644">
                  <a:moveTo>
                    <a:pt x="0" y="0"/>
                  </a:moveTo>
                  <a:lnTo>
                    <a:pt x="10745644" y="0"/>
                  </a:lnTo>
                  <a:lnTo>
                    <a:pt x="10745644" y="2359643"/>
                  </a:lnTo>
                  <a:lnTo>
                    <a:pt x="0" y="2359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20" name="Google Shape;620;p10"/>
            <p:cNvSpPr txBox="1"/>
            <p:nvPr/>
          </p:nvSpPr>
          <p:spPr>
            <a:xfrm>
              <a:off x="-535767" y="-2042325"/>
              <a:ext cx="10745700" cy="26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849" u="none" cap="none" strike="noStrike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Appendices/Resources</a:t>
              </a:r>
              <a:endParaRPr/>
            </a:p>
          </p:txBody>
        </p:sp>
      </p:grpSp>
      <p:sp>
        <p:nvSpPr>
          <p:cNvPr id="621" name="Google Shape;621;p10"/>
          <p:cNvSpPr/>
          <p:nvPr/>
        </p:nvSpPr>
        <p:spPr>
          <a:xfrm>
            <a:off x="9013306" y="7969341"/>
            <a:ext cx="4303535" cy="429481"/>
          </a:xfrm>
          <a:custGeom>
            <a:rect b="b" l="l" r="r" t="t"/>
            <a:pathLst>
              <a:path extrusionOk="0" h="572641" w="5738047">
                <a:moveTo>
                  <a:pt x="0" y="0"/>
                </a:moveTo>
                <a:lnTo>
                  <a:pt x="5738047" y="0"/>
                </a:lnTo>
                <a:lnTo>
                  <a:pt x="5738047" y="572641"/>
                </a:lnTo>
                <a:lnTo>
                  <a:pt x="0" y="5726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622" name="Google Shape;622;p10"/>
          <p:cNvSpPr/>
          <p:nvPr/>
        </p:nvSpPr>
        <p:spPr>
          <a:xfrm>
            <a:off x="9013306" y="4939099"/>
            <a:ext cx="6287719" cy="429481"/>
          </a:xfrm>
          <a:custGeom>
            <a:rect b="b" l="l" r="r" t="t"/>
            <a:pathLst>
              <a:path extrusionOk="0" h="572641" w="8383625">
                <a:moveTo>
                  <a:pt x="0" y="0"/>
                </a:moveTo>
                <a:lnTo>
                  <a:pt x="8383625" y="0"/>
                </a:lnTo>
                <a:lnTo>
                  <a:pt x="8383625" y="572641"/>
                </a:lnTo>
                <a:lnTo>
                  <a:pt x="0" y="5726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623" name="Google Shape;623;p10"/>
          <p:cNvSpPr/>
          <p:nvPr/>
        </p:nvSpPr>
        <p:spPr>
          <a:xfrm>
            <a:off x="9033758" y="5918992"/>
            <a:ext cx="3792238" cy="420249"/>
          </a:xfrm>
          <a:custGeom>
            <a:rect b="b" l="l" r="r" t="t"/>
            <a:pathLst>
              <a:path extrusionOk="0" h="560332" w="5056317">
                <a:moveTo>
                  <a:pt x="0" y="0"/>
                </a:moveTo>
                <a:lnTo>
                  <a:pt x="5056317" y="0"/>
                </a:lnTo>
                <a:lnTo>
                  <a:pt x="5056317" y="560332"/>
                </a:lnTo>
                <a:lnTo>
                  <a:pt x="0" y="56033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624" name="Google Shape;624;p10"/>
          <p:cNvSpPr/>
          <p:nvPr/>
        </p:nvSpPr>
        <p:spPr>
          <a:xfrm>
            <a:off x="9013306" y="6416637"/>
            <a:ext cx="3375726" cy="429481"/>
          </a:xfrm>
          <a:custGeom>
            <a:rect b="b" l="l" r="r" t="t"/>
            <a:pathLst>
              <a:path extrusionOk="0" h="572641" w="4500968">
                <a:moveTo>
                  <a:pt x="0" y="0"/>
                </a:moveTo>
                <a:lnTo>
                  <a:pt x="4500968" y="0"/>
                </a:lnTo>
                <a:lnTo>
                  <a:pt x="4500968" y="572641"/>
                </a:lnTo>
                <a:lnTo>
                  <a:pt x="0" y="5726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625" name="Google Shape;625;p10"/>
          <p:cNvSpPr/>
          <p:nvPr/>
        </p:nvSpPr>
        <p:spPr>
          <a:xfrm>
            <a:off x="9033758" y="4441454"/>
            <a:ext cx="2456525" cy="458376"/>
          </a:xfrm>
          <a:custGeom>
            <a:rect b="b" l="l" r="r" t="t"/>
            <a:pathLst>
              <a:path extrusionOk="0" h="560332" w="3002925">
                <a:moveTo>
                  <a:pt x="0" y="0"/>
                </a:moveTo>
                <a:lnTo>
                  <a:pt x="3002925" y="0"/>
                </a:lnTo>
                <a:lnTo>
                  <a:pt x="3002925" y="560332"/>
                </a:lnTo>
                <a:lnTo>
                  <a:pt x="0" y="56033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2ad6388a2_5_105"/>
          <p:cNvSpPr/>
          <p:nvPr/>
        </p:nvSpPr>
        <p:spPr>
          <a:xfrm>
            <a:off x="318769" y="727099"/>
            <a:ext cx="4424040" cy="4424040"/>
          </a:xfrm>
          <a:custGeom>
            <a:rect b="b" l="l" r="r" t="t"/>
            <a:pathLst>
              <a:path extrusionOk="0" h="4424040" w="4424040">
                <a:moveTo>
                  <a:pt x="0" y="0"/>
                </a:moveTo>
                <a:lnTo>
                  <a:pt x="4424040" y="0"/>
                </a:lnTo>
                <a:lnTo>
                  <a:pt x="4424040" y="4424040"/>
                </a:lnTo>
                <a:lnTo>
                  <a:pt x="0" y="442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g352ad6388a2_5_105"/>
          <p:cNvSpPr/>
          <p:nvPr/>
        </p:nvSpPr>
        <p:spPr>
          <a:xfrm>
            <a:off x="318769" y="5135861"/>
            <a:ext cx="4424040" cy="4424040"/>
          </a:xfrm>
          <a:custGeom>
            <a:rect b="b" l="l" r="r" t="t"/>
            <a:pathLst>
              <a:path extrusionOk="0" h="4424040" w="4424040">
                <a:moveTo>
                  <a:pt x="0" y="0"/>
                </a:moveTo>
                <a:lnTo>
                  <a:pt x="4424040" y="0"/>
                </a:lnTo>
                <a:lnTo>
                  <a:pt x="4424040" y="4424040"/>
                </a:lnTo>
                <a:lnTo>
                  <a:pt x="0" y="442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g352ad6388a2_5_105"/>
          <p:cNvSpPr/>
          <p:nvPr/>
        </p:nvSpPr>
        <p:spPr>
          <a:xfrm>
            <a:off x="4727576" y="727099"/>
            <a:ext cx="4424040" cy="4424040"/>
          </a:xfrm>
          <a:custGeom>
            <a:rect b="b" l="l" r="r" t="t"/>
            <a:pathLst>
              <a:path extrusionOk="0" h="4424040" w="4424040">
                <a:moveTo>
                  <a:pt x="0" y="0"/>
                </a:moveTo>
                <a:lnTo>
                  <a:pt x="4424040" y="0"/>
                </a:lnTo>
                <a:lnTo>
                  <a:pt x="4424040" y="4424040"/>
                </a:lnTo>
                <a:lnTo>
                  <a:pt x="0" y="442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g352ad6388a2_5_105"/>
          <p:cNvSpPr/>
          <p:nvPr/>
        </p:nvSpPr>
        <p:spPr>
          <a:xfrm>
            <a:off x="9136384" y="727099"/>
            <a:ext cx="4424040" cy="4424040"/>
          </a:xfrm>
          <a:custGeom>
            <a:rect b="b" l="l" r="r" t="t"/>
            <a:pathLst>
              <a:path extrusionOk="0" h="4424040" w="4424040">
                <a:moveTo>
                  <a:pt x="0" y="0"/>
                </a:moveTo>
                <a:lnTo>
                  <a:pt x="4424040" y="0"/>
                </a:lnTo>
                <a:lnTo>
                  <a:pt x="4424040" y="4424040"/>
                </a:lnTo>
                <a:lnTo>
                  <a:pt x="0" y="442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g352ad6388a2_5_105"/>
          <p:cNvSpPr/>
          <p:nvPr/>
        </p:nvSpPr>
        <p:spPr>
          <a:xfrm>
            <a:off x="9136384" y="5135861"/>
            <a:ext cx="4424040" cy="4424040"/>
          </a:xfrm>
          <a:custGeom>
            <a:rect b="b" l="l" r="r" t="t"/>
            <a:pathLst>
              <a:path extrusionOk="0" h="4424040" w="4424040">
                <a:moveTo>
                  <a:pt x="0" y="0"/>
                </a:moveTo>
                <a:lnTo>
                  <a:pt x="4424040" y="0"/>
                </a:lnTo>
                <a:lnTo>
                  <a:pt x="4424040" y="4424040"/>
                </a:lnTo>
                <a:lnTo>
                  <a:pt x="0" y="442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g352ad6388a2_5_105"/>
          <p:cNvSpPr/>
          <p:nvPr/>
        </p:nvSpPr>
        <p:spPr>
          <a:xfrm>
            <a:off x="13545191" y="727099"/>
            <a:ext cx="4424040" cy="4424040"/>
          </a:xfrm>
          <a:custGeom>
            <a:rect b="b" l="l" r="r" t="t"/>
            <a:pathLst>
              <a:path extrusionOk="0" h="4424040" w="4424040">
                <a:moveTo>
                  <a:pt x="0" y="0"/>
                </a:moveTo>
                <a:lnTo>
                  <a:pt x="4424040" y="0"/>
                </a:lnTo>
                <a:lnTo>
                  <a:pt x="4424040" y="4424040"/>
                </a:lnTo>
                <a:lnTo>
                  <a:pt x="0" y="442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g352ad6388a2_5_105"/>
          <p:cNvSpPr/>
          <p:nvPr/>
        </p:nvSpPr>
        <p:spPr>
          <a:xfrm>
            <a:off x="13545191" y="5135861"/>
            <a:ext cx="4424040" cy="4424040"/>
          </a:xfrm>
          <a:custGeom>
            <a:rect b="b" l="l" r="r" t="t"/>
            <a:pathLst>
              <a:path extrusionOk="0" h="4424040" w="4424040">
                <a:moveTo>
                  <a:pt x="0" y="0"/>
                </a:moveTo>
                <a:lnTo>
                  <a:pt x="4424040" y="0"/>
                </a:lnTo>
                <a:lnTo>
                  <a:pt x="4424040" y="4424040"/>
                </a:lnTo>
                <a:lnTo>
                  <a:pt x="0" y="442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g352ad6388a2_5_105"/>
          <p:cNvSpPr/>
          <p:nvPr/>
        </p:nvSpPr>
        <p:spPr>
          <a:xfrm>
            <a:off x="9468504" y="1414971"/>
            <a:ext cx="7121491" cy="7457058"/>
          </a:xfrm>
          <a:custGeom>
            <a:rect b="b" l="l" r="r" t="t"/>
            <a:pathLst>
              <a:path extrusionOk="0" h="7457058" w="7121491">
                <a:moveTo>
                  <a:pt x="0" y="0"/>
                </a:moveTo>
                <a:lnTo>
                  <a:pt x="7121491" y="0"/>
                </a:lnTo>
                <a:lnTo>
                  <a:pt x="7121491" y="7457058"/>
                </a:lnTo>
                <a:lnTo>
                  <a:pt x="0" y="7457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g352ad6388a2_5_105"/>
          <p:cNvSpPr/>
          <p:nvPr/>
        </p:nvSpPr>
        <p:spPr>
          <a:xfrm>
            <a:off x="-327518" y="572652"/>
            <a:ext cx="2111829" cy="2366195"/>
          </a:xfrm>
          <a:custGeom>
            <a:rect b="b" l="l" r="r" t="t"/>
            <a:pathLst>
              <a:path extrusionOk="0" h="2366195" w="2111829">
                <a:moveTo>
                  <a:pt x="0" y="0"/>
                </a:moveTo>
                <a:lnTo>
                  <a:pt x="2111829" y="0"/>
                </a:lnTo>
                <a:lnTo>
                  <a:pt x="2111829" y="2366195"/>
                </a:lnTo>
                <a:lnTo>
                  <a:pt x="0" y="2366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g352ad6388a2_5_105"/>
          <p:cNvSpPr/>
          <p:nvPr/>
        </p:nvSpPr>
        <p:spPr>
          <a:xfrm rot="-8632399">
            <a:off x="16369254" y="3745307"/>
            <a:ext cx="2111829" cy="2366195"/>
          </a:xfrm>
          <a:custGeom>
            <a:rect b="b" l="l" r="r" t="t"/>
            <a:pathLst>
              <a:path extrusionOk="0" h="2366195" w="2111829">
                <a:moveTo>
                  <a:pt x="0" y="0"/>
                </a:moveTo>
                <a:lnTo>
                  <a:pt x="2111829" y="0"/>
                </a:lnTo>
                <a:lnTo>
                  <a:pt x="2111829" y="2366195"/>
                </a:lnTo>
                <a:lnTo>
                  <a:pt x="0" y="2366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g352ad6388a2_5_105"/>
          <p:cNvSpPr/>
          <p:nvPr/>
        </p:nvSpPr>
        <p:spPr>
          <a:xfrm>
            <a:off x="897137" y="7538796"/>
            <a:ext cx="1212863" cy="1433220"/>
          </a:xfrm>
          <a:custGeom>
            <a:rect b="b" l="l" r="r" t="t"/>
            <a:pathLst>
              <a:path extrusionOk="0" h="1433220" w="1212863">
                <a:moveTo>
                  <a:pt x="0" y="0"/>
                </a:moveTo>
                <a:lnTo>
                  <a:pt x="1212862" y="0"/>
                </a:lnTo>
                <a:lnTo>
                  <a:pt x="1212862" y="1433220"/>
                </a:lnTo>
                <a:lnTo>
                  <a:pt x="0" y="14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g352ad6388a2_5_105"/>
          <p:cNvSpPr/>
          <p:nvPr/>
        </p:nvSpPr>
        <p:spPr>
          <a:xfrm rot="10800000">
            <a:off x="14824557" y="-231521"/>
            <a:ext cx="1212863" cy="1433220"/>
          </a:xfrm>
          <a:custGeom>
            <a:rect b="b" l="l" r="r" t="t"/>
            <a:pathLst>
              <a:path extrusionOk="0" h="1433220" w="1212863">
                <a:moveTo>
                  <a:pt x="0" y="0"/>
                </a:moveTo>
                <a:lnTo>
                  <a:pt x="1212862" y="0"/>
                </a:lnTo>
                <a:lnTo>
                  <a:pt x="1212862" y="1433220"/>
                </a:lnTo>
                <a:lnTo>
                  <a:pt x="0" y="14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g352ad6388a2_5_105"/>
          <p:cNvSpPr txBox="1"/>
          <p:nvPr/>
        </p:nvSpPr>
        <p:spPr>
          <a:xfrm>
            <a:off x="1028611" y="2727328"/>
            <a:ext cx="96408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3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HandRehab+</a:t>
            </a:r>
            <a:endParaRPr/>
          </a:p>
        </p:txBody>
      </p:sp>
      <p:sp>
        <p:nvSpPr>
          <p:cNvPr id="209" name="Google Shape;209;g352ad6388a2_5_105"/>
          <p:cNvSpPr txBox="1"/>
          <p:nvPr/>
        </p:nvSpPr>
        <p:spPr>
          <a:xfrm>
            <a:off x="2621366" y="4083740"/>
            <a:ext cx="71568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34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Matters!</a:t>
            </a:r>
            <a:endParaRPr/>
          </a:p>
        </p:txBody>
      </p:sp>
      <p:sp>
        <p:nvSpPr>
          <p:cNvPr id="210" name="Google Shape;210;g352ad6388a2_5_105"/>
          <p:cNvSpPr/>
          <p:nvPr/>
        </p:nvSpPr>
        <p:spPr>
          <a:xfrm>
            <a:off x="4712344" y="5326776"/>
            <a:ext cx="4424040" cy="4424040"/>
          </a:xfrm>
          <a:custGeom>
            <a:rect b="b" l="l" r="r" t="t"/>
            <a:pathLst>
              <a:path extrusionOk="0" h="4424040" w="4424040">
                <a:moveTo>
                  <a:pt x="0" y="0"/>
                </a:moveTo>
                <a:lnTo>
                  <a:pt x="4424040" y="0"/>
                </a:lnTo>
                <a:lnTo>
                  <a:pt x="4424040" y="4424040"/>
                </a:lnTo>
                <a:lnTo>
                  <a:pt x="0" y="442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35088dbfe7a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250" y="539275"/>
            <a:ext cx="10926650" cy="940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g35088dbfe7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325" y="308313"/>
            <a:ext cx="11237075" cy="96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g35088dbfe7a_0_23" title="Screenshot 2025-04-27 at 11.57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22800"/>
            <a:ext cx="7324125" cy="961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54e7f1a627_0_3"/>
          <p:cNvSpPr/>
          <p:nvPr/>
        </p:nvSpPr>
        <p:spPr>
          <a:xfrm>
            <a:off x="7328649" y="-3920965"/>
            <a:ext cx="15411352" cy="15411352"/>
          </a:xfrm>
          <a:custGeom>
            <a:rect b="b" l="l" r="r" t="t"/>
            <a:pathLst>
              <a:path extrusionOk="0" h="15411352" w="15411352">
                <a:moveTo>
                  <a:pt x="0" y="0"/>
                </a:moveTo>
                <a:lnTo>
                  <a:pt x="15411352" y="0"/>
                </a:lnTo>
                <a:lnTo>
                  <a:pt x="15411352" y="15411352"/>
                </a:lnTo>
                <a:lnTo>
                  <a:pt x="0" y="15411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46" name="Google Shape;646;g354e7f1a627_0_3"/>
          <p:cNvGrpSpPr/>
          <p:nvPr/>
        </p:nvGrpSpPr>
        <p:grpSpPr>
          <a:xfrm>
            <a:off x="1751817" y="2442846"/>
            <a:ext cx="12933450" cy="1976901"/>
            <a:chOff x="0" y="-276225"/>
            <a:chExt cx="17244600" cy="2635868"/>
          </a:xfrm>
        </p:grpSpPr>
        <p:sp>
          <p:nvSpPr>
            <p:cNvPr id="647" name="Google Shape;647;g354e7f1a627_0_3"/>
            <p:cNvSpPr/>
            <p:nvPr/>
          </p:nvSpPr>
          <p:spPr>
            <a:xfrm>
              <a:off x="0" y="0"/>
              <a:ext cx="17244471" cy="2359643"/>
            </a:xfrm>
            <a:custGeom>
              <a:rect b="b" l="l" r="r" t="t"/>
              <a:pathLst>
                <a:path extrusionOk="0" h="2359643" w="17244471">
                  <a:moveTo>
                    <a:pt x="0" y="0"/>
                  </a:moveTo>
                  <a:lnTo>
                    <a:pt x="17244471" y="0"/>
                  </a:lnTo>
                  <a:lnTo>
                    <a:pt x="17244471" y="2359643"/>
                  </a:lnTo>
                  <a:lnTo>
                    <a:pt x="0" y="2359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48" name="Google Shape;648;g354e7f1a627_0_3"/>
            <p:cNvSpPr txBox="1"/>
            <p:nvPr/>
          </p:nvSpPr>
          <p:spPr>
            <a:xfrm>
              <a:off x="0" y="-276225"/>
              <a:ext cx="17244600" cy="26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849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The Other Personas</a:t>
              </a:r>
              <a:endParaRPr/>
            </a:p>
          </p:txBody>
        </p:sp>
      </p:grpSp>
      <p:sp>
        <p:nvSpPr>
          <p:cNvPr id="649" name="Google Shape;649;g354e7f1a627_0_3"/>
          <p:cNvSpPr/>
          <p:nvPr/>
        </p:nvSpPr>
        <p:spPr>
          <a:xfrm>
            <a:off x="6650792" y="4953576"/>
            <a:ext cx="7239783" cy="1773659"/>
          </a:xfrm>
          <a:custGeom>
            <a:rect b="b" l="l" r="r" t="t"/>
            <a:pathLst>
              <a:path extrusionOk="0" h="2364879" w="9653044">
                <a:moveTo>
                  <a:pt x="0" y="0"/>
                </a:moveTo>
                <a:lnTo>
                  <a:pt x="9653044" y="0"/>
                </a:lnTo>
                <a:lnTo>
                  <a:pt x="9653044" y="2364879"/>
                </a:lnTo>
                <a:lnTo>
                  <a:pt x="0" y="236487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650" name="Google Shape;650;g354e7f1a627_0_3"/>
          <p:cNvSpPr/>
          <p:nvPr/>
        </p:nvSpPr>
        <p:spPr>
          <a:xfrm>
            <a:off x="-4625616" y="7083380"/>
            <a:ext cx="8814014" cy="8814014"/>
          </a:xfrm>
          <a:custGeom>
            <a:rect b="b" l="l" r="r" t="t"/>
            <a:pathLst>
              <a:path extrusionOk="0" h="8814014" w="8814014">
                <a:moveTo>
                  <a:pt x="0" y="0"/>
                </a:moveTo>
                <a:lnTo>
                  <a:pt x="8814013" y="0"/>
                </a:lnTo>
                <a:lnTo>
                  <a:pt x="8814013" y="8814013"/>
                </a:lnTo>
                <a:lnTo>
                  <a:pt x="0" y="8814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1" name="Google Shape;651;g354e7f1a627_0_3"/>
          <p:cNvSpPr/>
          <p:nvPr/>
        </p:nvSpPr>
        <p:spPr>
          <a:xfrm>
            <a:off x="-4097008" y="7930621"/>
            <a:ext cx="7312348" cy="7312348"/>
          </a:xfrm>
          <a:custGeom>
            <a:rect b="b" l="l" r="r" t="t"/>
            <a:pathLst>
              <a:path extrusionOk="0" h="7312348" w="7312348">
                <a:moveTo>
                  <a:pt x="0" y="0"/>
                </a:moveTo>
                <a:lnTo>
                  <a:pt x="7312348" y="0"/>
                </a:lnTo>
                <a:lnTo>
                  <a:pt x="7312348" y="7312348"/>
                </a:lnTo>
                <a:lnTo>
                  <a:pt x="0" y="731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g35198d5e403_0_19"/>
          <p:cNvPicPr preferRelativeResize="0"/>
          <p:nvPr/>
        </p:nvPicPr>
        <p:blipFill rotWithShape="1">
          <a:blip r:embed="rId3">
            <a:alphaModFix/>
          </a:blip>
          <a:srcRect b="0" l="28346" r="0" t="0"/>
          <a:stretch/>
        </p:blipFill>
        <p:spPr>
          <a:xfrm>
            <a:off x="810388" y="150425"/>
            <a:ext cx="7129401" cy="66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35198d5e403_0_19"/>
          <p:cNvSpPr txBox="1"/>
          <p:nvPr/>
        </p:nvSpPr>
        <p:spPr>
          <a:xfrm>
            <a:off x="810400" y="7027700"/>
            <a:ext cx="7061400" cy="27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Name: Eleanor Vance </a:t>
            </a:r>
            <a:endParaRPr sz="3600">
              <a:solidFill>
                <a:srgbClr val="233A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Age: 70</a:t>
            </a:r>
            <a:endParaRPr sz="3600">
              <a:solidFill>
                <a:srgbClr val="233A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Retired Grandma</a:t>
            </a:r>
            <a:endParaRPr sz="3600">
              <a:solidFill>
                <a:srgbClr val="233A44"/>
              </a:solidFill>
            </a:endParaRPr>
          </a:p>
        </p:txBody>
      </p:sp>
      <p:sp>
        <p:nvSpPr>
          <p:cNvPr id="658" name="Google Shape;658;g35198d5e403_0_19"/>
          <p:cNvSpPr txBox="1"/>
          <p:nvPr/>
        </p:nvSpPr>
        <p:spPr>
          <a:xfrm>
            <a:off x="8329000" y="150425"/>
            <a:ext cx="8681700" cy="9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Occupation: Elder retired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Background: Lives in DC, Philadelphia native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Hobbies: Keeping her home in check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Personality: Sweet little old granny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Goal: Prepare for her grandkids visit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Condition: Recovering from partial knee replacement and hand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surgery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for her joints.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Needs: Simple exercise instructions, daily task assistance, balance/stability improvement.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Challenges: Limited mobility, fall concerns, managing multiple health conditions, reliance on family support.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g35198d5e403_0_12"/>
          <p:cNvPicPr preferRelativeResize="0"/>
          <p:nvPr/>
        </p:nvPicPr>
        <p:blipFill rotWithShape="1">
          <a:blip r:embed="rId3">
            <a:alphaModFix/>
          </a:blip>
          <a:srcRect b="55227" l="19932" r="8315" t="8422"/>
          <a:stretch/>
        </p:blipFill>
        <p:spPr>
          <a:xfrm>
            <a:off x="998875" y="372725"/>
            <a:ext cx="7707800" cy="58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35198d5e403_0_12"/>
          <p:cNvSpPr txBox="1"/>
          <p:nvPr/>
        </p:nvSpPr>
        <p:spPr>
          <a:xfrm>
            <a:off x="998875" y="6505900"/>
            <a:ext cx="77079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Name: Maria Rodriguez </a:t>
            </a:r>
            <a:endParaRPr sz="3600">
              <a:solidFill>
                <a:srgbClr val="233A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Age: 55</a:t>
            </a:r>
            <a:endParaRPr sz="3600">
              <a:solidFill>
                <a:srgbClr val="233A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Soccer Player</a:t>
            </a:r>
            <a:endParaRPr sz="3600">
              <a:solidFill>
                <a:srgbClr val="233A44"/>
              </a:solidFill>
            </a:endParaRPr>
          </a:p>
        </p:txBody>
      </p:sp>
      <p:sp>
        <p:nvSpPr>
          <p:cNvPr id="665" name="Google Shape;665;g35198d5e403_0_12"/>
          <p:cNvSpPr txBox="1"/>
          <p:nvPr/>
        </p:nvSpPr>
        <p:spPr>
          <a:xfrm>
            <a:off x="9208600" y="372725"/>
            <a:ext cx="8189700" cy="9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Occupation: Soccer Player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Background: Lives in DC, Brazilian native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Hobbies: Hanging out with friends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Personality: Competitive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Goal: Provide for family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Condition: Hand got broken by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Soccer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 ball so post surgery recovery of hand.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Needs: Pain management, post-op guidance, mobility/strength recovery, joint health advice.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Challenges: Pain management, fear of re-injury, adapting to assistive devices, returning to active lifestyle (soccer).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g35198d5e403_0_6"/>
          <p:cNvPicPr preferRelativeResize="0"/>
          <p:nvPr/>
        </p:nvPicPr>
        <p:blipFill rotWithShape="1">
          <a:blip r:embed="rId3">
            <a:alphaModFix/>
          </a:blip>
          <a:srcRect b="0" l="31338" r="8209" t="0"/>
          <a:stretch/>
        </p:blipFill>
        <p:spPr>
          <a:xfrm>
            <a:off x="1041093" y="150425"/>
            <a:ext cx="6100198" cy="67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g35198d5e403_0_6"/>
          <p:cNvSpPr txBox="1"/>
          <p:nvPr/>
        </p:nvSpPr>
        <p:spPr>
          <a:xfrm>
            <a:off x="1041100" y="7146975"/>
            <a:ext cx="6100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Name: Dr. Emily Carter</a:t>
            </a:r>
            <a:endParaRPr sz="3600">
              <a:solidFill>
                <a:srgbClr val="233A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Age: 32</a:t>
            </a:r>
            <a:endParaRPr sz="3600">
              <a:solidFill>
                <a:srgbClr val="233A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Single</a:t>
            </a:r>
            <a:endParaRPr sz="3600">
              <a:solidFill>
                <a:srgbClr val="233A44"/>
              </a:solidFill>
            </a:endParaRPr>
          </a:p>
        </p:txBody>
      </p:sp>
      <p:sp>
        <p:nvSpPr>
          <p:cNvPr id="672" name="Google Shape;672;g35198d5e403_0_6"/>
          <p:cNvSpPr txBox="1"/>
          <p:nvPr/>
        </p:nvSpPr>
        <p:spPr>
          <a:xfrm>
            <a:off x="8552625" y="356225"/>
            <a:ext cx="8667000" cy="9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Occupation: Certified Hand Therapist (CHT)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Background: Lives in Washington DC, Baltimore Native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Hobbies: Watching K Drama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Personality: Strict but fair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Goal: Fix broken hands to be useable again.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Needs:</a:t>
            </a:r>
            <a:br>
              <a:rPr b="1" lang="en-US" sz="36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Digital tool for remote patient monitoring and feedback.</a:t>
            </a:r>
            <a:br>
              <a:rPr lang="en-US" sz="36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Challenges:</a:t>
            </a:r>
            <a:br>
              <a:rPr b="1" lang="en-US" sz="36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Managing multiple patients.</a:t>
            </a:r>
            <a:br>
              <a:rPr lang="en-US" sz="36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- Ensuring adherence outside clinic visits.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35198d5e403_0_0"/>
          <p:cNvPicPr preferRelativeResize="0"/>
          <p:nvPr/>
        </p:nvPicPr>
        <p:blipFill rotWithShape="1">
          <a:blip r:embed="rId3">
            <a:alphaModFix/>
          </a:blip>
          <a:srcRect b="40202" l="0" r="15139" t="0"/>
          <a:stretch/>
        </p:blipFill>
        <p:spPr>
          <a:xfrm>
            <a:off x="1107150" y="135525"/>
            <a:ext cx="6059426" cy="6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35198d5e403_0_0"/>
          <p:cNvSpPr txBox="1"/>
          <p:nvPr/>
        </p:nvSpPr>
        <p:spPr>
          <a:xfrm>
            <a:off x="825025" y="6768550"/>
            <a:ext cx="6495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Name: Dr. Marcus Hayes</a:t>
            </a:r>
            <a:endParaRPr sz="3600">
              <a:solidFill>
                <a:srgbClr val="233A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Age: 52 </a:t>
            </a:r>
            <a:endParaRPr sz="3600">
              <a:solidFill>
                <a:srgbClr val="233A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33A44"/>
                </a:solidFill>
              </a:rPr>
              <a:t>Father of One Child</a:t>
            </a:r>
            <a:endParaRPr sz="3600">
              <a:solidFill>
                <a:srgbClr val="233A44"/>
              </a:solidFill>
            </a:endParaRPr>
          </a:p>
        </p:txBody>
      </p:sp>
      <p:sp>
        <p:nvSpPr>
          <p:cNvPr id="679" name="Google Shape;679;g35198d5e403_0_0"/>
          <p:cNvSpPr txBox="1"/>
          <p:nvPr/>
        </p:nvSpPr>
        <p:spPr>
          <a:xfrm>
            <a:off x="8657000" y="478425"/>
            <a:ext cx="8816100" cy="8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Occupation: Orthopedic Surgeon (Sports Injuries Specialist)</a:t>
            </a:r>
            <a:endParaRPr sz="3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Background: Lives in Washinginton DC, Arlington Native</a:t>
            </a:r>
            <a:endParaRPr sz="3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Hobbies:  </a:t>
            </a:r>
            <a:endParaRPr sz="3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Personality: Friendly and Shy</a:t>
            </a:r>
            <a:endParaRPr sz="3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Goal: Provide best service of medical help to those in need</a:t>
            </a:r>
            <a:endParaRPr sz="3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Needs:</a:t>
            </a:r>
            <a:br>
              <a:rPr b="1"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High-resolution imaging access for pre-surgery planning.</a:t>
            </a:r>
            <a:b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Streamlined system to track patient recovery milestones.</a:t>
            </a:r>
            <a:b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</a:br>
            <a:r>
              <a:rPr lang="en-US" sz="3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- Patient education tools for injury prevention and rehabilitation.</a:t>
            </a:r>
            <a:endParaRPr sz="30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54e7f1a627_0_13"/>
          <p:cNvSpPr/>
          <p:nvPr/>
        </p:nvSpPr>
        <p:spPr>
          <a:xfrm>
            <a:off x="7328649" y="-3920965"/>
            <a:ext cx="15411352" cy="15411352"/>
          </a:xfrm>
          <a:custGeom>
            <a:rect b="b" l="l" r="r" t="t"/>
            <a:pathLst>
              <a:path extrusionOk="0" h="15411352" w="15411352">
                <a:moveTo>
                  <a:pt x="0" y="0"/>
                </a:moveTo>
                <a:lnTo>
                  <a:pt x="15411352" y="0"/>
                </a:lnTo>
                <a:lnTo>
                  <a:pt x="15411352" y="15411352"/>
                </a:lnTo>
                <a:lnTo>
                  <a:pt x="0" y="15411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1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85" name="Google Shape;685;g354e7f1a627_0_13"/>
          <p:cNvGrpSpPr/>
          <p:nvPr/>
        </p:nvGrpSpPr>
        <p:grpSpPr>
          <a:xfrm>
            <a:off x="1751817" y="2442846"/>
            <a:ext cx="12933450" cy="1976901"/>
            <a:chOff x="0" y="-276225"/>
            <a:chExt cx="17244600" cy="2635868"/>
          </a:xfrm>
        </p:grpSpPr>
        <p:sp>
          <p:nvSpPr>
            <p:cNvPr id="686" name="Google Shape;686;g354e7f1a627_0_13"/>
            <p:cNvSpPr/>
            <p:nvPr/>
          </p:nvSpPr>
          <p:spPr>
            <a:xfrm>
              <a:off x="0" y="0"/>
              <a:ext cx="17244471" cy="2359643"/>
            </a:xfrm>
            <a:custGeom>
              <a:rect b="b" l="l" r="r" t="t"/>
              <a:pathLst>
                <a:path extrusionOk="0" h="2359643" w="17244471">
                  <a:moveTo>
                    <a:pt x="0" y="0"/>
                  </a:moveTo>
                  <a:lnTo>
                    <a:pt x="17244471" y="0"/>
                  </a:lnTo>
                  <a:lnTo>
                    <a:pt x="17244471" y="2359643"/>
                  </a:lnTo>
                  <a:lnTo>
                    <a:pt x="0" y="23596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687" name="Google Shape;687;g354e7f1a627_0_13"/>
            <p:cNvSpPr txBox="1"/>
            <p:nvPr/>
          </p:nvSpPr>
          <p:spPr>
            <a:xfrm>
              <a:off x="0" y="-276225"/>
              <a:ext cx="17244600" cy="263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849">
                  <a:solidFill>
                    <a:srgbClr val="01306D"/>
                  </a:solidFill>
                  <a:latin typeface="Poppins"/>
                  <a:ea typeface="Poppins"/>
                  <a:cs typeface="Poppins"/>
                  <a:sym typeface="Poppins"/>
                </a:rPr>
                <a:t>Program Language + The Prototype</a:t>
              </a:r>
              <a:endParaRPr/>
            </a:p>
          </p:txBody>
        </p:sp>
      </p:grpSp>
      <p:sp>
        <p:nvSpPr>
          <p:cNvPr id="688" name="Google Shape;688;g354e7f1a627_0_13"/>
          <p:cNvSpPr/>
          <p:nvPr/>
        </p:nvSpPr>
        <p:spPr>
          <a:xfrm>
            <a:off x="6650792" y="4953576"/>
            <a:ext cx="7239783" cy="1773659"/>
          </a:xfrm>
          <a:custGeom>
            <a:rect b="b" l="l" r="r" t="t"/>
            <a:pathLst>
              <a:path extrusionOk="0" h="2364879" w="9653044">
                <a:moveTo>
                  <a:pt x="0" y="0"/>
                </a:moveTo>
                <a:lnTo>
                  <a:pt x="9653044" y="0"/>
                </a:lnTo>
                <a:lnTo>
                  <a:pt x="9653044" y="2364879"/>
                </a:lnTo>
                <a:lnTo>
                  <a:pt x="0" y="236487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689" name="Google Shape;689;g354e7f1a627_0_13"/>
          <p:cNvSpPr/>
          <p:nvPr/>
        </p:nvSpPr>
        <p:spPr>
          <a:xfrm>
            <a:off x="-4625616" y="7083380"/>
            <a:ext cx="8814014" cy="8814014"/>
          </a:xfrm>
          <a:custGeom>
            <a:rect b="b" l="l" r="r" t="t"/>
            <a:pathLst>
              <a:path extrusionOk="0" h="8814014" w="8814014">
                <a:moveTo>
                  <a:pt x="0" y="0"/>
                </a:moveTo>
                <a:lnTo>
                  <a:pt x="8814013" y="0"/>
                </a:lnTo>
                <a:lnTo>
                  <a:pt x="8814013" y="8814013"/>
                </a:lnTo>
                <a:lnTo>
                  <a:pt x="0" y="8814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0" name="Google Shape;690;g354e7f1a627_0_13"/>
          <p:cNvSpPr/>
          <p:nvPr/>
        </p:nvSpPr>
        <p:spPr>
          <a:xfrm>
            <a:off x="-4097008" y="7930621"/>
            <a:ext cx="7312348" cy="7312348"/>
          </a:xfrm>
          <a:custGeom>
            <a:rect b="b" l="l" r="r" t="t"/>
            <a:pathLst>
              <a:path extrusionOk="0" h="7312348" w="7312348">
                <a:moveTo>
                  <a:pt x="0" y="0"/>
                </a:moveTo>
                <a:lnTo>
                  <a:pt x="7312348" y="0"/>
                </a:lnTo>
                <a:lnTo>
                  <a:pt x="7312348" y="7312348"/>
                </a:lnTo>
                <a:lnTo>
                  <a:pt x="0" y="731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91" name="Google Shape;691;g354e7f1a627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69748" y="7609322"/>
            <a:ext cx="2157594" cy="2537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54e7f1a627_0_26"/>
          <p:cNvSpPr txBox="1"/>
          <p:nvPr/>
        </p:nvSpPr>
        <p:spPr>
          <a:xfrm>
            <a:off x="1013775" y="805075"/>
            <a:ext cx="91389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Language Model</a:t>
            </a:r>
            <a:endParaRPr b="1"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354e7f1a627_0_26"/>
          <p:cNvSpPr txBox="1"/>
          <p:nvPr/>
        </p:nvSpPr>
        <p:spPr>
          <a:xfrm>
            <a:off x="1263025" y="2355475"/>
            <a:ext cx="7797300" cy="6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Prototype name: Taco Tuesday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Language: Kotlin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System/Frontend: Android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Version: API Baklava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 Model: Pixel 9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Manufacturer: Google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Editor: Android Studio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Emulator: Pixel 9 API Baklava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Name: “HandshakePlus”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from wire to prototype does show.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Sign-up has “password” and “email” to save into the app.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g354e7f1a627_0_26" title="Screenshot 2025-05-05 at 5.22.4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625" y="152400"/>
            <a:ext cx="4807428" cy="99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354e7f1a627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9838" y="185963"/>
            <a:ext cx="2788625" cy="27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g352ad6388a2_5_92"/>
          <p:cNvCxnSpPr/>
          <p:nvPr/>
        </p:nvCxnSpPr>
        <p:spPr>
          <a:xfrm rot="5400000">
            <a:off x="5214390" y="5133975"/>
            <a:ext cx="7573471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g352ad6388a2_5_92"/>
          <p:cNvSpPr txBox="1"/>
          <p:nvPr/>
        </p:nvSpPr>
        <p:spPr>
          <a:xfrm>
            <a:off x="1495208" y="3438902"/>
            <a:ext cx="641635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endParaRPr/>
          </a:p>
        </p:txBody>
      </p:sp>
      <p:sp>
        <p:nvSpPr>
          <p:cNvPr id="217" name="Google Shape;217;g352ad6388a2_5_92"/>
          <p:cNvSpPr txBox="1"/>
          <p:nvPr/>
        </p:nvSpPr>
        <p:spPr>
          <a:xfrm>
            <a:off x="9877262" y="1290090"/>
            <a:ext cx="568434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CC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1</a:t>
            </a:r>
            <a:endParaRPr/>
          </a:p>
        </p:txBody>
      </p:sp>
      <p:sp>
        <p:nvSpPr>
          <p:cNvPr id="218" name="Google Shape;218;g352ad6388a2_5_92"/>
          <p:cNvSpPr txBox="1"/>
          <p:nvPr/>
        </p:nvSpPr>
        <p:spPr>
          <a:xfrm>
            <a:off x="9877262" y="1996846"/>
            <a:ext cx="7305838" cy="97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📉 Adherence to HEPs is low — often just 30–50%</a:t>
            </a:r>
            <a:endParaRPr/>
          </a:p>
        </p:txBody>
      </p:sp>
      <p:sp>
        <p:nvSpPr>
          <p:cNvPr id="219" name="Google Shape;219;g352ad6388a2_5_92"/>
          <p:cNvSpPr txBox="1"/>
          <p:nvPr/>
        </p:nvSpPr>
        <p:spPr>
          <a:xfrm>
            <a:off x="9877262" y="4268470"/>
            <a:ext cx="568434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CC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2</a:t>
            </a:r>
            <a:endParaRPr/>
          </a:p>
        </p:txBody>
      </p:sp>
      <p:sp>
        <p:nvSpPr>
          <p:cNvPr id="220" name="Google Shape;220;g352ad6388a2_5_92"/>
          <p:cNvSpPr txBox="1"/>
          <p:nvPr/>
        </p:nvSpPr>
        <p:spPr>
          <a:xfrm>
            <a:off x="9877262" y="4975226"/>
            <a:ext cx="7305838" cy="97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🧠 Patients forget how to do exercises or lose their handouts</a:t>
            </a:r>
            <a:endParaRPr/>
          </a:p>
        </p:txBody>
      </p:sp>
      <p:sp>
        <p:nvSpPr>
          <p:cNvPr id="221" name="Google Shape;221;g352ad6388a2_5_92"/>
          <p:cNvSpPr txBox="1"/>
          <p:nvPr/>
        </p:nvSpPr>
        <p:spPr>
          <a:xfrm>
            <a:off x="9877262" y="7246850"/>
            <a:ext cx="568434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CC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 3</a:t>
            </a:r>
            <a:endParaRPr/>
          </a:p>
        </p:txBody>
      </p:sp>
      <p:sp>
        <p:nvSpPr>
          <p:cNvPr id="222" name="Google Shape;222;g352ad6388a2_5_92"/>
          <p:cNvSpPr txBox="1"/>
          <p:nvPr/>
        </p:nvSpPr>
        <p:spPr>
          <a:xfrm>
            <a:off x="9877262" y="7953606"/>
            <a:ext cx="7305838" cy="976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📂 Therapists lack visibility into home performance</a:t>
            </a:r>
            <a:endParaRPr/>
          </a:p>
        </p:txBody>
      </p:sp>
      <p:sp>
        <p:nvSpPr>
          <p:cNvPr id="223" name="Google Shape;223;g352ad6388a2_5_92"/>
          <p:cNvSpPr/>
          <p:nvPr/>
        </p:nvSpPr>
        <p:spPr>
          <a:xfrm>
            <a:off x="819750" y="4553325"/>
            <a:ext cx="7305261" cy="4696682"/>
          </a:xfrm>
          <a:custGeom>
            <a:rect b="b" l="l" r="r" t="t"/>
            <a:pathLst>
              <a:path extrusionOk="0" h="4505211" w="7179618">
                <a:moveTo>
                  <a:pt x="0" y="0"/>
                </a:moveTo>
                <a:lnTo>
                  <a:pt x="7179618" y="0"/>
                </a:lnTo>
                <a:lnTo>
                  <a:pt x="7179618" y="4505210"/>
                </a:lnTo>
                <a:lnTo>
                  <a:pt x="0" y="4505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g352ad6388a2_5_92"/>
          <p:cNvSpPr txBox="1"/>
          <p:nvPr/>
        </p:nvSpPr>
        <p:spPr>
          <a:xfrm>
            <a:off x="1372975" y="5145763"/>
            <a:ext cx="58296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8" u="none" cap="none" strike="noStrike">
                <a:solidFill>
                  <a:srgbClr val="01306D"/>
                </a:solidFill>
                <a:latin typeface="Playpen Sans"/>
                <a:ea typeface="Playpen Sans"/>
                <a:cs typeface="Playpen Sans"/>
                <a:sym typeface="Playpen Sans"/>
              </a:rPr>
              <a:t>“As an Occupational Therapist for 8 years, I’ve seen one thing repeatedly:</a:t>
            </a:r>
            <a:endParaRPr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8" u="none" cap="none" strike="noStrike">
                <a:solidFill>
                  <a:srgbClr val="01306D"/>
                </a:solidFill>
                <a:latin typeface="Playpen Sans"/>
                <a:ea typeface="Playpen Sans"/>
                <a:cs typeface="Playpen Sans"/>
                <a:sym typeface="Playpen Sans"/>
              </a:rPr>
              <a:t>When patients follow their home exercise program (HEP), they heal better. When they don’t, progress stalls”.</a:t>
            </a:r>
            <a:endParaRPr/>
          </a:p>
          <a:p>
            <a:pPr indent="0" lvl="0" marL="0" marR="0" rtl="0" algn="ctr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38" u="none" cap="none" strike="noStrike">
                <a:solidFill>
                  <a:srgbClr val="01306D"/>
                </a:solidFill>
                <a:latin typeface="Playpen Sans"/>
                <a:ea typeface="Playpen Sans"/>
                <a:cs typeface="Playpen Sans"/>
                <a:sym typeface="Playpen Sans"/>
              </a:rPr>
              <a:t>-Tsegie Kassahun OTR/L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4e7f1a627_0_39"/>
          <p:cNvSpPr txBox="1"/>
          <p:nvPr/>
        </p:nvSpPr>
        <p:spPr>
          <a:xfrm>
            <a:off x="438525" y="568450"/>
            <a:ext cx="106707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Next Model</a:t>
            </a:r>
            <a:endParaRPr b="1"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g354e7f1a627_0_39"/>
          <p:cNvSpPr txBox="1"/>
          <p:nvPr/>
        </p:nvSpPr>
        <p:spPr>
          <a:xfrm>
            <a:off x="665900" y="2793550"/>
            <a:ext cx="9810000" cy="6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Next model should also work with Apple Iphones &amp; Linux products.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model should also support SQL Databases to hold patient data.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patient data gets too big AWS or Google Cloud should be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considered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Support Older systems of IOS and Android.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-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Surveys should be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able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send notifications to provider along with Email.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6" name="Google Shape;706;g354e7f1a627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189" y="26125"/>
            <a:ext cx="2769075" cy="29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354e7f1a627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9213" y="2930874"/>
            <a:ext cx="57150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54e7f1a627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01213" y="7356124"/>
            <a:ext cx="2331015" cy="2762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g354e7f1a627_0_34" title="Screenshot 2025-05-05 at 5.25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369201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54e7f1a627_0_47"/>
          <p:cNvSpPr txBox="1"/>
          <p:nvPr/>
        </p:nvSpPr>
        <p:spPr>
          <a:xfrm>
            <a:off x="438525" y="568450"/>
            <a:ext cx="10670700" cy="15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Photos of App (Prototype)</a:t>
            </a:r>
            <a:endParaRPr b="1" sz="7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9" name="Google Shape;719;g354e7f1a627_0_47" title="Screenshot 2025-05-06 at 10.47.0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9045" y="213300"/>
            <a:ext cx="3996675" cy="321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354e7f1a627_0_47"/>
          <p:cNvPicPr preferRelativeResize="0"/>
          <p:nvPr/>
        </p:nvPicPr>
        <p:blipFill rotWithShape="1">
          <a:blip r:embed="rId4">
            <a:alphaModFix/>
          </a:blip>
          <a:srcRect b="30104" l="0" r="0" t="0"/>
          <a:stretch/>
        </p:blipFill>
        <p:spPr>
          <a:xfrm>
            <a:off x="574675" y="2387651"/>
            <a:ext cx="6122496" cy="321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354e7f1a627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4171" y="3516425"/>
            <a:ext cx="8720568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354e7f1a627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8375" y="5690774"/>
            <a:ext cx="5827087" cy="437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3fa2b837d_0_178"/>
          <p:cNvSpPr txBox="1"/>
          <p:nvPr/>
        </p:nvSpPr>
        <p:spPr>
          <a:xfrm>
            <a:off x="9232100" y="2348100"/>
            <a:ext cx="89094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8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Literature Review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53fa2b837d_0_173" title="Literature Review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2ad6388a2_5_75"/>
          <p:cNvSpPr/>
          <p:nvPr/>
        </p:nvSpPr>
        <p:spPr>
          <a:xfrm>
            <a:off x="12877983" y="5768501"/>
            <a:ext cx="386290" cy="401862"/>
          </a:xfrm>
          <a:custGeom>
            <a:rect b="b" l="l" r="r" t="t"/>
            <a:pathLst>
              <a:path extrusionOk="0" h="401862" w="386290">
                <a:moveTo>
                  <a:pt x="0" y="0"/>
                </a:moveTo>
                <a:lnTo>
                  <a:pt x="386290" y="0"/>
                </a:lnTo>
                <a:lnTo>
                  <a:pt x="386290" y="401862"/>
                </a:lnTo>
                <a:lnTo>
                  <a:pt x="0" y="401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g352ad6388a2_5_75"/>
          <p:cNvSpPr/>
          <p:nvPr/>
        </p:nvSpPr>
        <p:spPr>
          <a:xfrm>
            <a:off x="7246125" y="5768501"/>
            <a:ext cx="386290" cy="401862"/>
          </a:xfrm>
          <a:custGeom>
            <a:rect b="b" l="l" r="r" t="t"/>
            <a:pathLst>
              <a:path extrusionOk="0" h="401862" w="386290">
                <a:moveTo>
                  <a:pt x="0" y="0"/>
                </a:moveTo>
                <a:lnTo>
                  <a:pt x="386290" y="0"/>
                </a:lnTo>
                <a:lnTo>
                  <a:pt x="386290" y="401862"/>
                </a:lnTo>
                <a:lnTo>
                  <a:pt x="0" y="401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g352ad6388a2_5_75"/>
          <p:cNvSpPr/>
          <p:nvPr/>
        </p:nvSpPr>
        <p:spPr>
          <a:xfrm>
            <a:off x="1648969" y="5768501"/>
            <a:ext cx="386290" cy="401862"/>
          </a:xfrm>
          <a:custGeom>
            <a:rect b="b" l="l" r="r" t="t"/>
            <a:pathLst>
              <a:path extrusionOk="0" h="401862" w="386290">
                <a:moveTo>
                  <a:pt x="0" y="0"/>
                </a:moveTo>
                <a:lnTo>
                  <a:pt x="386290" y="0"/>
                </a:lnTo>
                <a:lnTo>
                  <a:pt x="386290" y="401862"/>
                </a:lnTo>
                <a:lnTo>
                  <a:pt x="0" y="401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g352ad6388a2_5_75"/>
          <p:cNvSpPr txBox="1"/>
          <p:nvPr/>
        </p:nvSpPr>
        <p:spPr>
          <a:xfrm>
            <a:off x="5031553" y="1372974"/>
            <a:ext cx="8224895" cy="1200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endParaRPr/>
          </a:p>
        </p:txBody>
      </p:sp>
      <p:sp>
        <p:nvSpPr>
          <p:cNvPr id="243" name="Google Shape;243;g352ad6388a2_5_75"/>
          <p:cNvSpPr txBox="1"/>
          <p:nvPr/>
        </p:nvSpPr>
        <p:spPr>
          <a:xfrm>
            <a:off x="2252062" y="2935402"/>
            <a:ext cx="13783876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HandRehab+ is a digital rehab companion that:</a:t>
            </a:r>
            <a:endParaRPr/>
          </a:p>
        </p:txBody>
      </p:sp>
      <p:sp>
        <p:nvSpPr>
          <p:cNvPr id="244" name="Google Shape;244;g352ad6388a2_5_75"/>
          <p:cNvSpPr txBox="1"/>
          <p:nvPr/>
        </p:nvSpPr>
        <p:spPr>
          <a:xfrm>
            <a:off x="2406734" y="5674157"/>
            <a:ext cx="2948203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SOLUTION 1</a:t>
            </a:r>
            <a:endParaRPr/>
          </a:p>
        </p:txBody>
      </p:sp>
      <p:sp>
        <p:nvSpPr>
          <p:cNvPr id="245" name="Google Shape;245;g352ad6388a2_5_75"/>
          <p:cNvSpPr txBox="1"/>
          <p:nvPr/>
        </p:nvSpPr>
        <p:spPr>
          <a:xfrm>
            <a:off x="8003890" y="5674157"/>
            <a:ext cx="3150926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SOLUTION 2</a:t>
            </a:r>
            <a:endParaRPr/>
          </a:p>
        </p:txBody>
      </p:sp>
      <p:sp>
        <p:nvSpPr>
          <p:cNvPr id="246" name="Google Shape;246;g352ad6388a2_5_75"/>
          <p:cNvSpPr txBox="1"/>
          <p:nvPr/>
        </p:nvSpPr>
        <p:spPr>
          <a:xfrm>
            <a:off x="13640254" y="5674157"/>
            <a:ext cx="3034028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1306D"/>
                </a:solidFill>
                <a:latin typeface="Poppins"/>
                <a:ea typeface="Poppins"/>
                <a:cs typeface="Poppins"/>
                <a:sym typeface="Poppins"/>
              </a:rPr>
              <a:t>SOLUTION 3</a:t>
            </a:r>
            <a:endParaRPr/>
          </a:p>
        </p:txBody>
      </p:sp>
      <p:sp>
        <p:nvSpPr>
          <p:cNvPr id="247" name="Google Shape;247;g352ad6388a2_5_75"/>
          <p:cNvSpPr txBox="1"/>
          <p:nvPr/>
        </p:nvSpPr>
        <p:spPr>
          <a:xfrm>
            <a:off x="1155332" y="6481348"/>
            <a:ext cx="4433400" cy="25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📱 Provides video-guided, easy-to-access exercises</a:t>
            </a:r>
            <a:endParaRPr/>
          </a:p>
        </p:txBody>
      </p:sp>
      <p:sp>
        <p:nvSpPr>
          <p:cNvPr id="248" name="Google Shape;248;g352ad6388a2_5_75"/>
          <p:cNvSpPr txBox="1"/>
          <p:nvPr/>
        </p:nvSpPr>
        <p:spPr>
          <a:xfrm>
            <a:off x="7074508" y="6481360"/>
            <a:ext cx="3846511" cy="2233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⏱ Tracks symptoms and exercise adherence</a:t>
            </a:r>
            <a:endParaRPr/>
          </a:p>
        </p:txBody>
      </p:sp>
      <p:sp>
        <p:nvSpPr>
          <p:cNvPr id="249" name="Google Shape;249;g352ad6388a2_5_75"/>
          <p:cNvSpPr txBox="1"/>
          <p:nvPr/>
        </p:nvSpPr>
        <p:spPr>
          <a:xfrm>
            <a:off x="12097487" y="6762348"/>
            <a:ext cx="5035181" cy="16713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🧑‍⚕️ Enables therapist monitoring between visits</a:t>
            </a:r>
            <a:endParaRPr/>
          </a:p>
        </p:txBody>
      </p:sp>
      <p:cxnSp>
        <p:nvCxnSpPr>
          <p:cNvPr id="250" name="Google Shape;250;g352ad6388a2_5_75"/>
          <p:cNvCxnSpPr/>
          <p:nvPr/>
        </p:nvCxnSpPr>
        <p:spPr>
          <a:xfrm>
            <a:off x="1309931" y="4626407"/>
            <a:ext cx="15668138" cy="0"/>
          </a:xfrm>
          <a:prstGeom prst="straightConnector1">
            <a:avLst/>
          </a:prstGeom>
          <a:noFill/>
          <a:ln cap="rnd" cmpd="sng" w="19050">
            <a:solidFill>
              <a:srgbClr val="00CC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g352ad6388a2_5_75"/>
          <p:cNvCxnSpPr/>
          <p:nvPr/>
        </p:nvCxnSpPr>
        <p:spPr>
          <a:xfrm>
            <a:off x="1309931" y="9239250"/>
            <a:ext cx="15668138" cy="0"/>
          </a:xfrm>
          <a:prstGeom prst="straightConnector1">
            <a:avLst/>
          </a:prstGeom>
          <a:noFill/>
          <a:ln cap="rnd" cmpd="sng" w="19050">
            <a:solidFill>
              <a:srgbClr val="00CC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306D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"/>
          <p:cNvSpPr/>
          <p:nvPr/>
        </p:nvSpPr>
        <p:spPr>
          <a:xfrm>
            <a:off x="-3180419" y="-4128160"/>
            <a:ext cx="11165322" cy="11165322"/>
          </a:xfrm>
          <a:custGeom>
            <a:rect b="b" l="l" r="r" t="t"/>
            <a:pathLst>
              <a:path extrusionOk="0" h="11165322" w="11165322">
                <a:moveTo>
                  <a:pt x="0" y="0"/>
                </a:moveTo>
                <a:lnTo>
                  <a:pt x="11165322" y="0"/>
                </a:lnTo>
                <a:lnTo>
                  <a:pt x="11165322" y="11165322"/>
                </a:lnTo>
                <a:lnTo>
                  <a:pt x="0" y="11165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3"/>
          <p:cNvSpPr/>
          <p:nvPr/>
        </p:nvSpPr>
        <p:spPr>
          <a:xfrm>
            <a:off x="13357986" y="-2661065"/>
            <a:ext cx="7591079" cy="7591079"/>
          </a:xfrm>
          <a:custGeom>
            <a:rect b="b" l="l" r="r" t="t"/>
            <a:pathLst>
              <a:path extrusionOk="0" h="7591079" w="7591079">
                <a:moveTo>
                  <a:pt x="0" y="0"/>
                </a:moveTo>
                <a:lnTo>
                  <a:pt x="7591079" y="0"/>
                </a:lnTo>
                <a:lnTo>
                  <a:pt x="7591079" y="7591079"/>
                </a:lnTo>
                <a:lnTo>
                  <a:pt x="0" y="7591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3"/>
          <p:cNvSpPr/>
          <p:nvPr/>
        </p:nvSpPr>
        <p:spPr>
          <a:xfrm>
            <a:off x="-1128736" y="2329040"/>
            <a:ext cx="8392192" cy="5072443"/>
          </a:xfrm>
          <a:custGeom>
            <a:rect b="b" l="l" r="r" t="t"/>
            <a:pathLst>
              <a:path extrusionOk="0" h="6763258" w="11189589">
                <a:moveTo>
                  <a:pt x="10679557" y="0"/>
                </a:moveTo>
                <a:lnTo>
                  <a:pt x="510032" y="0"/>
                </a:lnTo>
                <a:cubicBezTo>
                  <a:pt x="228346" y="0"/>
                  <a:pt x="0" y="228346"/>
                  <a:pt x="0" y="510032"/>
                </a:cubicBezTo>
                <a:lnTo>
                  <a:pt x="0" y="6763258"/>
                </a:lnTo>
                <a:lnTo>
                  <a:pt x="11189589" y="6763258"/>
                </a:lnTo>
                <a:lnTo>
                  <a:pt x="11189589" y="510032"/>
                </a:lnTo>
                <a:cubicBezTo>
                  <a:pt x="11189589" y="228346"/>
                  <a:pt x="10961116" y="0"/>
                  <a:pt x="10679557" y="0"/>
                </a:cubicBezTo>
                <a:close/>
                <a:moveTo>
                  <a:pt x="10702417" y="6276086"/>
                </a:moveTo>
                <a:lnTo>
                  <a:pt x="471932" y="6276086"/>
                </a:lnTo>
                <a:lnTo>
                  <a:pt x="471932" y="529082"/>
                </a:lnTo>
                <a:lnTo>
                  <a:pt x="10702417" y="529082"/>
                </a:lnTo>
                <a:lnTo>
                  <a:pt x="10702417" y="6276086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"/>
          <p:cNvSpPr/>
          <p:nvPr/>
        </p:nvSpPr>
        <p:spPr>
          <a:xfrm>
            <a:off x="-1128736" y="7402867"/>
            <a:ext cx="8392191" cy="782098"/>
          </a:xfrm>
          <a:custGeom>
            <a:rect b="b" l="l" r="r" t="t"/>
            <a:pathLst>
              <a:path extrusionOk="0" h="1042797" w="11189588">
                <a:moveTo>
                  <a:pt x="0" y="532892"/>
                </a:moveTo>
                <a:cubicBezTo>
                  <a:pt x="0" y="814451"/>
                  <a:pt x="228346" y="1042797"/>
                  <a:pt x="510032" y="1042797"/>
                </a:cubicBezTo>
                <a:lnTo>
                  <a:pt x="10679557" y="1042797"/>
                </a:lnTo>
                <a:cubicBezTo>
                  <a:pt x="10961243" y="1042797"/>
                  <a:pt x="11189588" y="814451"/>
                  <a:pt x="11189588" y="532765"/>
                </a:cubicBezTo>
                <a:lnTo>
                  <a:pt x="11189588" y="0"/>
                </a:lnTo>
                <a:lnTo>
                  <a:pt x="0" y="0"/>
                </a:lnTo>
                <a:lnTo>
                  <a:pt x="0" y="53289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"/>
          <p:cNvSpPr/>
          <p:nvPr/>
        </p:nvSpPr>
        <p:spPr>
          <a:xfrm>
            <a:off x="1601568" y="8184993"/>
            <a:ext cx="2928747" cy="889159"/>
          </a:xfrm>
          <a:custGeom>
            <a:rect b="b" l="l" r="r" t="t"/>
            <a:pathLst>
              <a:path extrusionOk="0" h="1185545" w="3904996">
                <a:moveTo>
                  <a:pt x="1885823" y="0"/>
                </a:moveTo>
                <a:lnTo>
                  <a:pt x="679323" y="0"/>
                </a:lnTo>
                <a:cubicBezTo>
                  <a:pt x="679323" y="0"/>
                  <a:pt x="643128" y="555625"/>
                  <a:pt x="605155" y="787781"/>
                </a:cubicBezTo>
                <a:cubicBezTo>
                  <a:pt x="538607" y="1185545"/>
                  <a:pt x="131318" y="1058037"/>
                  <a:pt x="15240" y="1141730"/>
                </a:cubicBezTo>
                <a:cubicBezTo>
                  <a:pt x="0" y="1153160"/>
                  <a:pt x="7620" y="1177925"/>
                  <a:pt x="26670" y="1177925"/>
                </a:cubicBezTo>
                <a:lnTo>
                  <a:pt x="3878326" y="1177925"/>
                </a:lnTo>
                <a:cubicBezTo>
                  <a:pt x="3897376" y="1177925"/>
                  <a:pt x="3904996" y="1153160"/>
                  <a:pt x="3889756" y="1141730"/>
                </a:cubicBezTo>
                <a:cubicBezTo>
                  <a:pt x="3773678" y="1058037"/>
                  <a:pt x="3366389" y="1185545"/>
                  <a:pt x="3299841" y="787781"/>
                </a:cubicBezTo>
                <a:cubicBezTo>
                  <a:pt x="3261741" y="555625"/>
                  <a:pt x="3225673" y="0"/>
                  <a:pt x="3225673" y="0"/>
                </a:cubicBezTo>
                <a:lnTo>
                  <a:pt x="18858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"/>
          <p:cNvSpPr/>
          <p:nvPr/>
        </p:nvSpPr>
        <p:spPr>
          <a:xfrm>
            <a:off x="-774781" y="2725812"/>
            <a:ext cx="7672864" cy="4310253"/>
          </a:xfrm>
          <a:custGeom>
            <a:rect b="b" l="l" r="r" t="t"/>
            <a:pathLst>
              <a:path extrusionOk="0" h="5747004" w="10230485">
                <a:moveTo>
                  <a:pt x="0" y="0"/>
                </a:moveTo>
                <a:lnTo>
                  <a:pt x="10230485" y="0"/>
                </a:lnTo>
                <a:lnTo>
                  <a:pt x="10230485" y="5747004"/>
                </a:lnTo>
                <a:lnTo>
                  <a:pt x="0" y="5747004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1" l="0" r="0" t="-12"/>
            </a:stretch>
          </a:blipFill>
          <a:ln>
            <a:noFill/>
          </a:ln>
        </p:spPr>
      </p:sp>
      <p:grpSp>
        <p:nvGrpSpPr>
          <p:cNvPr id="262" name="Google Shape;262;p3"/>
          <p:cNvGrpSpPr/>
          <p:nvPr/>
        </p:nvGrpSpPr>
        <p:grpSpPr>
          <a:xfrm>
            <a:off x="9144000" y="436825"/>
            <a:ext cx="8296425" cy="3220798"/>
            <a:chOff x="0" y="-1866338"/>
            <a:chExt cx="11061900" cy="4294397"/>
          </a:xfrm>
        </p:grpSpPr>
        <p:sp>
          <p:nvSpPr>
            <p:cNvPr id="263" name="Google Shape;263;p3"/>
            <p:cNvSpPr/>
            <p:nvPr/>
          </p:nvSpPr>
          <p:spPr>
            <a:xfrm>
              <a:off x="0" y="0"/>
              <a:ext cx="10195358" cy="2428059"/>
            </a:xfrm>
            <a:custGeom>
              <a:rect b="b" l="l" r="r" t="t"/>
              <a:pathLst>
                <a:path extrusionOk="0" h="2428059" w="10195358">
                  <a:moveTo>
                    <a:pt x="0" y="0"/>
                  </a:moveTo>
                  <a:lnTo>
                    <a:pt x="10195358" y="0"/>
                  </a:lnTo>
                  <a:lnTo>
                    <a:pt x="10195358" y="2428059"/>
                  </a:lnTo>
                  <a:lnTo>
                    <a:pt x="0" y="24280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4" name="Google Shape;264;p3"/>
            <p:cNvSpPr txBox="1"/>
            <p:nvPr/>
          </p:nvSpPr>
          <p:spPr>
            <a:xfrm>
              <a:off x="0" y="-1866338"/>
              <a:ext cx="11061900" cy="27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0124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Our </a:t>
              </a:r>
              <a:r>
                <a:rPr b="1" lang="en-US" sz="1012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Purpose</a:t>
              </a:r>
              <a:endParaRPr/>
            </a:p>
          </p:txBody>
        </p:sp>
      </p:grpSp>
      <p:sp>
        <p:nvSpPr>
          <p:cNvPr id="265" name="Google Shape;265;p3"/>
          <p:cNvSpPr txBox="1"/>
          <p:nvPr/>
        </p:nvSpPr>
        <p:spPr>
          <a:xfrm>
            <a:off x="9844900" y="1788531"/>
            <a:ext cx="8182575" cy="2030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64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&amp; </a:t>
            </a:r>
            <a:r>
              <a:rPr lang="en-US" sz="1006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Scope</a:t>
            </a:r>
            <a:endParaRPr/>
          </a:p>
        </p:txBody>
      </p:sp>
      <p:grpSp>
        <p:nvGrpSpPr>
          <p:cNvPr id="266" name="Google Shape;266;p3"/>
          <p:cNvGrpSpPr/>
          <p:nvPr/>
        </p:nvGrpSpPr>
        <p:grpSpPr>
          <a:xfrm>
            <a:off x="9212647" y="3819139"/>
            <a:ext cx="2456691" cy="559225"/>
            <a:chOff x="0" y="-85725"/>
            <a:chExt cx="3275588" cy="745634"/>
          </a:xfrm>
        </p:grpSpPr>
        <p:sp>
          <p:nvSpPr>
            <p:cNvPr id="267" name="Google Shape;267;p3"/>
            <p:cNvSpPr/>
            <p:nvPr/>
          </p:nvSpPr>
          <p:spPr>
            <a:xfrm>
              <a:off x="0" y="0"/>
              <a:ext cx="3275588" cy="659909"/>
            </a:xfrm>
            <a:custGeom>
              <a:rect b="b" l="l" r="r" t="t"/>
              <a:pathLst>
                <a:path extrusionOk="0" h="659909" w="3275588">
                  <a:moveTo>
                    <a:pt x="0" y="0"/>
                  </a:moveTo>
                  <a:lnTo>
                    <a:pt x="3275588" y="0"/>
                  </a:lnTo>
                  <a:lnTo>
                    <a:pt x="3275588" y="659909"/>
                  </a:lnTo>
                  <a:lnTo>
                    <a:pt x="0" y="6599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68" name="Google Shape;268;p3"/>
            <p:cNvSpPr txBox="1"/>
            <p:nvPr/>
          </p:nvSpPr>
          <p:spPr>
            <a:xfrm>
              <a:off x="0" y="-85725"/>
              <a:ext cx="3275588" cy="745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6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Purpose</a:t>
              </a:r>
              <a:r>
                <a:rPr b="1" i="0" lang="en-US" sz="274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:</a:t>
              </a:r>
              <a:endParaRPr/>
            </a:p>
          </p:txBody>
        </p:sp>
      </p:grpSp>
      <p:sp>
        <p:nvSpPr>
          <p:cNvPr id="269" name="Google Shape;269;p3"/>
          <p:cNvSpPr txBox="1"/>
          <p:nvPr/>
        </p:nvSpPr>
        <p:spPr>
          <a:xfrm>
            <a:off x="9212600" y="4315975"/>
            <a:ext cx="82965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Address gaps in post-op hand, wrist, and elbow rehabilitation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Improve patient adherence and real-time therapist oversight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Capture patient-generated data (pain, grip, ROM, mood, sleep)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95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"/>
          <p:cNvSpPr txBox="1"/>
          <p:nvPr/>
        </p:nvSpPr>
        <p:spPr>
          <a:xfrm>
            <a:off x="9061534" y="6336641"/>
            <a:ext cx="24567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Scope</a:t>
            </a:r>
            <a:r>
              <a:rPr b="1" i="0" lang="en-US" sz="274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/>
          </a:p>
        </p:txBody>
      </p:sp>
      <p:sp>
        <p:nvSpPr>
          <p:cNvPr id="271" name="Google Shape;271;p3"/>
          <p:cNvSpPr txBox="1"/>
          <p:nvPr/>
        </p:nvSpPr>
        <p:spPr>
          <a:xfrm>
            <a:off x="9143963" y="7194725"/>
            <a:ext cx="82965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Focus: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Outpatient post-op orthopedic recovery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Tools: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Daily assessments, exercise tracking, AI feedback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Users: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Patients and therapists via mobile app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●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Enhance rehab engagement and outcomes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51aadee726_0_6" title="Screenshot 2025-04-29 at 1.32.4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900" y="3088825"/>
            <a:ext cx="8429780" cy="710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51aadee726_0_6"/>
          <p:cNvSpPr txBox="1"/>
          <p:nvPr/>
        </p:nvSpPr>
        <p:spPr>
          <a:xfrm>
            <a:off x="1280900" y="684600"/>
            <a:ext cx="97863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130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UNDERSTANDING</a:t>
            </a:r>
            <a:endParaRPr b="1" sz="7200">
              <a:solidFill>
                <a:srgbClr val="01306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1306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USER NEEDS</a:t>
            </a:r>
            <a:endParaRPr b="1" sz="7200">
              <a:solidFill>
                <a:srgbClr val="01306D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78" name="Google Shape;278;g351aadee726_0_6"/>
          <p:cNvSpPr/>
          <p:nvPr/>
        </p:nvSpPr>
        <p:spPr>
          <a:xfrm>
            <a:off x="-3121833" y="6728671"/>
            <a:ext cx="7312348" cy="7312348"/>
          </a:xfrm>
          <a:custGeom>
            <a:rect b="b" l="l" r="r" t="t"/>
            <a:pathLst>
              <a:path extrusionOk="0" h="7312348" w="7312348">
                <a:moveTo>
                  <a:pt x="0" y="0"/>
                </a:moveTo>
                <a:lnTo>
                  <a:pt x="7312348" y="0"/>
                </a:lnTo>
                <a:lnTo>
                  <a:pt x="7312348" y="7312348"/>
                </a:lnTo>
                <a:lnTo>
                  <a:pt x="0" y="7312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